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notesMasterIdLst>
    <p:notesMasterId r:id="rId21"/>
  </p:notesMasterIdLst>
  <p:sldIdLst>
    <p:sldId id="256" r:id="rId4"/>
    <p:sldId id="261" r:id="rId5"/>
    <p:sldId id="275" r:id="rId6"/>
    <p:sldId id="262" r:id="rId7"/>
    <p:sldId id="301" r:id="rId8"/>
    <p:sldId id="266" r:id="rId9"/>
    <p:sldId id="285" r:id="rId10"/>
    <p:sldId id="287" r:id="rId11"/>
    <p:sldId id="288" r:id="rId12"/>
    <p:sldId id="290" r:id="rId13"/>
    <p:sldId id="298" r:id="rId14"/>
    <p:sldId id="300" r:id="rId15"/>
    <p:sldId id="293" r:id="rId16"/>
    <p:sldId id="269" r:id="rId17"/>
    <p:sldId id="294" r:id="rId18"/>
    <p:sldId id="302" r:id="rId19"/>
    <p:sldId id="295" r:id="rId20"/>
  </p:sldIdLst>
  <p:sldSz cx="13004800" cy="9753600"/>
  <p:notesSz cx="6858000" cy="9144000"/>
  <p:defaultTextStyle>
    <a:defPPr>
      <a:defRPr lang="en-US"/>
    </a:defPPr>
    <a:lvl1pPr algn="l" rtl="0" fontAlgn="base">
      <a:spcBef>
        <a:spcPct val="0"/>
      </a:spcBef>
      <a:spcAft>
        <a:spcPct val="0"/>
      </a:spcAft>
      <a:defRPr sz="4200" kern="1200">
        <a:solidFill>
          <a:srgbClr val="414141"/>
        </a:solidFill>
        <a:latin typeface="Gill Sans Light" charset="0"/>
        <a:ea typeface="ヒラギノ角ゴ ProN W3" charset="0"/>
        <a:cs typeface="ヒラギノ角ゴ ProN W3" charset="0"/>
        <a:sym typeface="Gill Sans Light" charset="0"/>
      </a:defRPr>
    </a:lvl1pPr>
    <a:lvl2pPr marL="457200" algn="l" rtl="0" fontAlgn="base">
      <a:spcBef>
        <a:spcPct val="0"/>
      </a:spcBef>
      <a:spcAft>
        <a:spcPct val="0"/>
      </a:spcAft>
      <a:defRPr sz="4200" kern="1200">
        <a:solidFill>
          <a:srgbClr val="414141"/>
        </a:solidFill>
        <a:latin typeface="Gill Sans Light" charset="0"/>
        <a:ea typeface="ヒラギノ角ゴ ProN W3" charset="0"/>
        <a:cs typeface="ヒラギノ角ゴ ProN W3" charset="0"/>
        <a:sym typeface="Gill Sans Light" charset="0"/>
      </a:defRPr>
    </a:lvl2pPr>
    <a:lvl3pPr marL="914400" algn="l" rtl="0" fontAlgn="base">
      <a:spcBef>
        <a:spcPct val="0"/>
      </a:spcBef>
      <a:spcAft>
        <a:spcPct val="0"/>
      </a:spcAft>
      <a:defRPr sz="4200" kern="1200">
        <a:solidFill>
          <a:srgbClr val="414141"/>
        </a:solidFill>
        <a:latin typeface="Gill Sans Light" charset="0"/>
        <a:ea typeface="ヒラギノ角ゴ ProN W3" charset="0"/>
        <a:cs typeface="ヒラギノ角ゴ ProN W3" charset="0"/>
        <a:sym typeface="Gill Sans Light" charset="0"/>
      </a:defRPr>
    </a:lvl3pPr>
    <a:lvl4pPr marL="1371600" algn="l" rtl="0" fontAlgn="base">
      <a:spcBef>
        <a:spcPct val="0"/>
      </a:spcBef>
      <a:spcAft>
        <a:spcPct val="0"/>
      </a:spcAft>
      <a:defRPr sz="4200" kern="1200">
        <a:solidFill>
          <a:srgbClr val="414141"/>
        </a:solidFill>
        <a:latin typeface="Gill Sans Light" charset="0"/>
        <a:ea typeface="ヒラギノ角ゴ ProN W3" charset="0"/>
        <a:cs typeface="ヒラギノ角ゴ ProN W3" charset="0"/>
        <a:sym typeface="Gill Sans Light" charset="0"/>
      </a:defRPr>
    </a:lvl4pPr>
    <a:lvl5pPr marL="1828800" algn="l" rtl="0" fontAlgn="base">
      <a:spcBef>
        <a:spcPct val="0"/>
      </a:spcBef>
      <a:spcAft>
        <a:spcPct val="0"/>
      </a:spcAft>
      <a:defRPr sz="4200" kern="1200">
        <a:solidFill>
          <a:srgbClr val="414141"/>
        </a:solidFill>
        <a:latin typeface="Gill Sans Light" charset="0"/>
        <a:ea typeface="ヒラギノ角ゴ ProN W3" charset="0"/>
        <a:cs typeface="ヒラギノ角ゴ ProN W3" charset="0"/>
        <a:sym typeface="Gill Sans Light" charset="0"/>
      </a:defRPr>
    </a:lvl5pPr>
    <a:lvl6pPr marL="2286000" algn="l" defTabSz="457200" rtl="0" eaLnBrk="1" latinLnBrk="0" hangingPunct="1">
      <a:defRPr sz="4200" kern="1200">
        <a:solidFill>
          <a:srgbClr val="414141"/>
        </a:solidFill>
        <a:latin typeface="Gill Sans Light" charset="0"/>
        <a:ea typeface="ヒラギノ角ゴ ProN W3" charset="0"/>
        <a:cs typeface="ヒラギノ角ゴ ProN W3" charset="0"/>
        <a:sym typeface="Gill Sans Light" charset="0"/>
      </a:defRPr>
    </a:lvl6pPr>
    <a:lvl7pPr marL="2743200" algn="l" defTabSz="457200" rtl="0" eaLnBrk="1" latinLnBrk="0" hangingPunct="1">
      <a:defRPr sz="4200" kern="1200">
        <a:solidFill>
          <a:srgbClr val="414141"/>
        </a:solidFill>
        <a:latin typeface="Gill Sans Light" charset="0"/>
        <a:ea typeface="ヒラギノ角ゴ ProN W3" charset="0"/>
        <a:cs typeface="ヒラギノ角ゴ ProN W3" charset="0"/>
        <a:sym typeface="Gill Sans Light" charset="0"/>
      </a:defRPr>
    </a:lvl7pPr>
    <a:lvl8pPr marL="3200400" algn="l" defTabSz="457200" rtl="0" eaLnBrk="1" latinLnBrk="0" hangingPunct="1">
      <a:defRPr sz="4200" kern="1200">
        <a:solidFill>
          <a:srgbClr val="414141"/>
        </a:solidFill>
        <a:latin typeface="Gill Sans Light" charset="0"/>
        <a:ea typeface="ヒラギノ角ゴ ProN W3" charset="0"/>
        <a:cs typeface="ヒラギノ角ゴ ProN W3" charset="0"/>
        <a:sym typeface="Gill Sans Light" charset="0"/>
      </a:defRPr>
    </a:lvl8pPr>
    <a:lvl9pPr marL="3657600" algn="l" defTabSz="457200" rtl="0" eaLnBrk="1" latinLnBrk="0" hangingPunct="1">
      <a:defRPr sz="4200" kern="1200">
        <a:solidFill>
          <a:srgbClr val="414141"/>
        </a:solidFill>
        <a:latin typeface="Gill Sans Light" charset="0"/>
        <a:ea typeface="ヒラギノ角ゴ ProN W3" charset="0"/>
        <a:cs typeface="ヒラギノ角ゴ ProN W3" charset="0"/>
        <a:sym typeface="Gill Sans Light"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m Hicks" initials="T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453" autoAdjust="0"/>
    <p:restoredTop sz="63070" autoAdjust="0"/>
  </p:normalViewPr>
  <p:slideViewPr>
    <p:cSldViewPr>
      <p:cViewPr>
        <p:scale>
          <a:sx n="85" d="100"/>
          <a:sy n="85" d="100"/>
        </p:scale>
        <p:origin x="-2432" y="-640"/>
      </p:cViewPr>
      <p:guideLst>
        <p:guide orient="horz" pos="3072"/>
        <p:guide pos="40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9" d="100"/>
        <a:sy n="119" d="100"/>
      </p:scale>
      <p:origin x="0" y="189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commentAuthors" Target="commentAuthors.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corvidae:Users:timhicks:Documents:MEM:Thesis:ArgAnalysis:AA%20-%20Phase%203_Nov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dPt>
            <c:idx val="1"/>
            <c:invertIfNegative val="0"/>
            <c:bubble3D val="0"/>
            <c:spPr>
              <a:solidFill>
                <a:srgbClr val="3366FF"/>
              </a:solidFill>
            </c:spPr>
          </c:dPt>
          <c:dPt>
            <c:idx val="2"/>
            <c:invertIfNegative val="0"/>
            <c:bubble3D val="0"/>
            <c:spPr>
              <a:solidFill>
                <a:srgbClr val="3366FF"/>
              </a:solidFill>
            </c:spPr>
          </c:dPt>
          <c:dPt>
            <c:idx val="3"/>
            <c:invertIfNegative val="0"/>
            <c:bubble3D val="0"/>
            <c:spPr>
              <a:solidFill>
                <a:srgbClr val="3366FF"/>
              </a:solidFill>
            </c:spPr>
          </c:dPt>
          <c:dPt>
            <c:idx val="4"/>
            <c:invertIfNegative val="0"/>
            <c:bubble3D val="0"/>
            <c:spPr>
              <a:solidFill>
                <a:srgbClr val="800000"/>
              </a:solidFill>
            </c:spPr>
          </c:dPt>
          <c:cat>
            <c:strRef>
              <c:f>'premise presence'!$T$18:$T$22</c:f>
              <c:strCache>
                <c:ptCount val="5"/>
                <c:pt idx="0">
                  <c:v>impact significance cases that present premises for all significance factor conclusions</c:v>
                </c:pt>
                <c:pt idx="1">
                  <c:v>significance factor conclusions that present premises </c:v>
                </c:pt>
                <c:pt idx="2">
                  <c:v>significance factor conclusions that were deemed to require premises</c:v>
                </c:pt>
                <c:pt idx="3">
                  <c:v>significance factor conclusions presented </c:v>
                </c:pt>
                <c:pt idx="4">
                  <c:v>significance factor conclusions that would be present if all significance cases presented conclusions for significance factors </c:v>
                </c:pt>
              </c:strCache>
            </c:strRef>
          </c:cat>
          <c:val>
            <c:numRef>
              <c:f>'premise presence'!$S$18:$S$22</c:f>
              <c:numCache>
                <c:formatCode>General</c:formatCode>
                <c:ptCount val="5"/>
                <c:pt idx="0">
                  <c:v>0.0</c:v>
                </c:pt>
                <c:pt idx="1">
                  <c:v>37.0</c:v>
                </c:pt>
                <c:pt idx="2">
                  <c:v>117.0</c:v>
                </c:pt>
                <c:pt idx="3">
                  <c:v>120.0</c:v>
                </c:pt>
                <c:pt idx="4">
                  <c:v>198.0</c:v>
                </c:pt>
              </c:numCache>
            </c:numRef>
          </c:val>
        </c:ser>
        <c:dLbls>
          <c:showLegendKey val="0"/>
          <c:showVal val="0"/>
          <c:showCatName val="0"/>
          <c:showSerName val="0"/>
          <c:showPercent val="0"/>
          <c:showBubbleSize val="0"/>
        </c:dLbls>
        <c:gapWidth val="150"/>
        <c:axId val="2110994472"/>
        <c:axId val="2110888168"/>
      </c:barChart>
      <c:catAx>
        <c:axId val="2110994472"/>
        <c:scaling>
          <c:orientation val="minMax"/>
        </c:scaling>
        <c:delete val="0"/>
        <c:axPos val="l"/>
        <c:majorTickMark val="out"/>
        <c:minorTickMark val="none"/>
        <c:tickLblPos val="nextTo"/>
        <c:txPr>
          <a:bodyPr/>
          <a:lstStyle/>
          <a:p>
            <a:pPr algn="r">
              <a:defRPr sz="2400">
                <a:solidFill>
                  <a:srgbClr val="000000"/>
                </a:solidFill>
              </a:defRPr>
            </a:pPr>
            <a:endParaRPr lang="en-US"/>
          </a:p>
        </c:txPr>
        <c:crossAx val="2110888168"/>
        <c:crosses val="autoZero"/>
        <c:auto val="1"/>
        <c:lblAlgn val="ctr"/>
        <c:lblOffset val="100"/>
        <c:noMultiLvlLbl val="0"/>
      </c:catAx>
      <c:valAx>
        <c:axId val="2110888168"/>
        <c:scaling>
          <c:orientation val="minMax"/>
          <c:max val="200.0"/>
        </c:scaling>
        <c:delete val="0"/>
        <c:axPos val="b"/>
        <c:majorGridlines/>
        <c:numFmt formatCode="General" sourceLinked="1"/>
        <c:majorTickMark val="out"/>
        <c:minorTickMark val="none"/>
        <c:tickLblPos val="nextTo"/>
        <c:txPr>
          <a:bodyPr/>
          <a:lstStyle/>
          <a:p>
            <a:pPr>
              <a:defRPr sz="2400" b="1"/>
            </a:pPr>
            <a:endParaRPr lang="en-US"/>
          </a:p>
        </c:txPr>
        <c:crossAx val="2110994472"/>
        <c:crosses val="autoZero"/>
        <c:crossBetween val="between"/>
        <c:majorUnit val="50.0"/>
        <c:minorUnit val="4.0"/>
      </c:valAx>
    </c:plotArea>
    <c:plotVisOnly val="1"/>
    <c:dispBlanksAs val="gap"/>
    <c:showDLblsOverMax val="0"/>
  </c:chart>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05-06T19:40:05.670" idx="1">
    <p:pos x="3418" y="2352"/>
    <p:text>current "practise" does not...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22530" name="Rectangle 2"/>
          <p:cNvSpPr>
            <a:spLocks noGrp="1" noChangeArrowheads="1"/>
          </p:cNvSpPr>
          <p:nvPr>
            <p:ph type="body" sz="quarter" idx="1"/>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7934403"/>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Light"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Gill Sans Light"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Gill Sans Light"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Gill Sans Light"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Gill Sans Light"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Placeholder 2"/>
          <p:cNvSpPr>
            <a:spLocks noGrp="1" noRot="1" noChangeAspect="1" noChangeArrowheads="1" noTextEdit="1"/>
          </p:cNvSpPr>
          <p:nvPr>
            <p:ph type="sldImg"/>
          </p:nvPr>
        </p:nvSpPr>
        <p:spPr>
          <a:ln/>
        </p:spPr>
      </p:sp>
      <p:sp>
        <p:nvSpPr>
          <p:cNvPr id="73731" name="Placeholder 3"/>
          <p:cNvSpPr>
            <a:spLocks noGrp="1" noChangeArrowheads="1"/>
          </p:cNvSpPr>
          <p:nvPr>
            <p:ph type="body" idx="1"/>
          </p:nvPr>
        </p:nvSpPr>
        <p:spPr>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Grp="1" noRot="1" noChangeAspect="1" noChangeArrowheads="1"/>
          </p:cNvSpPr>
          <p:nvPr>
            <p:ph type="sldImg"/>
          </p:nvPr>
        </p:nvSpPr>
        <p:spPr>
          <a:solidFill>
            <a:srgbClr val="FFFFFF"/>
          </a:solidFill>
          <a:ln/>
        </p:spPr>
      </p:sp>
      <p:sp>
        <p:nvSpPr>
          <p:cNvPr id="53250" name="Rectangle 2"/>
          <p:cNvSpPr>
            <a:spLocks noGrp="1" noChangeArrowheads="1"/>
          </p:cNvSpPr>
          <p:nvPr>
            <p:ph type="body" idx="1"/>
          </p:nvPr>
        </p:nvSpPr>
        <p:spPr>
          <a:noFill/>
        </p:spPr>
        <p:txBody>
          <a:bodyPr/>
          <a:lstStyle/>
          <a:p>
            <a:pPr marL="342900" indent="-342900" eaLnBrk="1" hangingPunct="1">
              <a:buFontTx/>
              <a:buChar char="•"/>
            </a:pPr>
            <a:r>
              <a:rPr lang="en-US" sz="2200">
                <a:latin typeface="Lucida Grande" charset="0"/>
                <a:ea typeface="Lucida Grande" charset="0"/>
                <a:cs typeface="Lucida Grande" charset="0"/>
                <a:sym typeface="Lucida Grande" charset="0"/>
              </a:rPr>
              <a:t>data exists but it is not presented explicitly or clearly in support of significance determinations</a:t>
            </a:r>
          </a:p>
          <a:p>
            <a:pPr marL="342900" indent="-342900" eaLnBrk="1" hangingPunct="1">
              <a:buFontTx/>
              <a:buChar char="•"/>
            </a:pPr>
            <a:r>
              <a:rPr lang="en-US" sz="2200">
                <a:latin typeface="Lucida Grande" charset="0"/>
                <a:ea typeface="Lucida Grande" charset="0"/>
                <a:cs typeface="Lucida Grande" charset="0"/>
                <a:sym typeface="Lucida Grande" charset="0"/>
              </a:rPr>
              <a:t>Opportunities – define key terms, avoid vague and ambiguous terms, present explicit premises, present acceptable, relevant and sufficient premises.</a:t>
            </a:r>
          </a:p>
          <a:p>
            <a:pPr marL="342900" indent="-342900" eaLnBrk="1" hangingPunct="1">
              <a:buFontTx/>
              <a:buChar char="•"/>
            </a:pPr>
            <a:r>
              <a:rPr lang="en-US" sz="2200">
                <a:latin typeface="Lucida Grande" charset="0"/>
                <a:ea typeface="Lucida Grande" charset="0"/>
                <a:cs typeface="Lucida Grande" charset="0"/>
                <a:sym typeface="Lucida Grande" charset="0"/>
              </a:rPr>
              <a:t>Relevant – present fact and value premises for fact and value cases: </a:t>
            </a:r>
            <a:r>
              <a:rPr lang="en-US" sz="2200" b="1">
                <a:latin typeface="Lucida Grande" charset="0"/>
                <a:ea typeface="Lucida Grande" charset="0"/>
                <a:cs typeface="Lucida Grande" charset="0"/>
                <a:sym typeface="Lucida Grande" charset="0"/>
              </a:rPr>
              <a:t>characteristics, context, and value based perspectives</a:t>
            </a:r>
          </a:p>
          <a:p>
            <a:pPr marL="342900" indent="-342900" eaLnBrk="1" hangingPunct="1">
              <a:buFontTx/>
              <a:buChar char="•"/>
            </a:pPr>
            <a:r>
              <a:rPr lang="en-US" sz="2200">
                <a:latin typeface="Lucida Grande" charset="0"/>
                <a:ea typeface="Lucida Grande" charset="0"/>
                <a:cs typeface="Lucida Grande" charset="0"/>
                <a:sym typeface="Lucida Grande" charset="0"/>
              </a:rPr>
              <a:t>Challenges – not well substantiated, key terms not defined, or not well defined</a:t>
            </a:r>
          </a:p>
          <a:p>
            <a:pPr marL="342900" indent="-342900" eaLnBrk="1" hangingPunct="1">
              <a:buFontTx/>
              <a:buChar char="•"/>
            </a:pPr>
            <a:r>
              <a:rPr lang="en-US" sz="2200">
                <a:latin typeface="Lucida Grande" charset="0"/>
                <a:ea typeface="Lucida Grande" charset="0"/>
                <a:cs typeface="Lucida Grande" charset="0"/>
                <a:sym typeface="Lucida Grande" charset="0"/>
              </a:rPr>
              <a:t>Arguments are well organized.</a:t>
            </a: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endParaRPr lang="en-US" sz="2200">
              <a:latin typeface="Lucida Grande" charset="0"/>
              <a:ea typeface="Lucida Grande" charset="0"/>
              <a:cs typeface="Lucida Grande" charset="0"/>
              <a:sym typeface="Lucida Grande"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Grp="1" noRot="1" noChangeAspect="1" noChangeArrowheads="1"/>
          </p:cNvSpPr>
          <p:nvPr>
            <p:ph type="sldImg"/>
          </p:nvPr>
        </p:nvSpPr>
        <p:spPr>
          <a:solidFill>
            <a:srgbClr val="FFFFFF"/>
          </a:solidFill>
          <a:ln/>
        </p:spPr>
      </p:sp>
      <p:sp>
        <p:nvSpPr>
          <p:cNvPr id="55298" name="Rectangle 2"/>
          <p:cNvSpPr>
            <a:spLocks noGrp="1" noChangeArrowheads="1"/>
          </p:cNvSpPr>
          <p:nvPr>
            <p:ph type="body" idx="1"/>
          </p:nvPr>
        </p:nvSpPr>
        <p:spPr>
          <a:noFill/>
        </p:spPr>
        <p:txBody>
          <a:bodyPr/>
          <a:lstStyle/>
          <a:p>
            <a:pPr marL="342900" indent="-342900" eaLnBrk="1" hangingPunct="1">
              <a:buFontTx/>
              <a:buChar char="•"/>
            </a:pPr>
            <a:r>
              <a:rPr lang="en-US" sz="2400">
                <a:solidFill>
                  <a:srgbClr val="000000"/>
                </a:solidFill>
                <a:ea typeface="Gill Sans Light" charset="0"/>
                <a:cs typeface="Gill Sans Light" charset="0"/>
              </a:rPr>
              <a:t>Not entirely clear what is being concluded on</a:t>
            </a:r>
          </a:p>
          <a:p>
            <a:pPr marL="342900" indent="-342900" eaLnBrk="1" hangingPunct="1">
              <a:buFontTx/>
              <a:buChar char="•"/>
            </a:pPr>
            <a:r>
              <a:rPr lang="en-US" sz="2400" b="1">
                <a:solidFill>
                  <a:srgbClr val="000000"/>
                </a:solidFill>
                <a:ea typeface="Gill Sans Light" charset="0"/>
                <a:cs typeface="Gill Sans Light" charset="0"/>
              </a:rPr>
              <a:t>Significance</a:t>
            </a:r>
            <a:r>
              <a:rPr lang="en-US" sz="2400">
                <a:solidFill>
                  <a:srgbClr val="000000"/>
                </a:solidFill>
                <a:ea typeface="Gill Sans Light" charset="0"/>
                <a:cs typeface="Gill Sans Light" charset="0"/>
              </a:rPr>
              <a:t>: </a:t>
            </a:r>
            <a:r>
              <a:rPr lang="en-US">
                <a:ea typeface="ＭＳ Ｐゴシック" charset="-128"/>
                <a:cs typeface="ＭＳ Ｐゴシック" charset="-128"/>
              </a:rPr>
              <a:t> is also a vague and ambiguous term that can be understood in various ways.  In the absence of a definition, there are several meanings for the term that a reader could interpret, including meanings for the term in everyday conversation, statistical connotations, and any of the variety of meanings identified in the impact assessment literature. The </a:t>
            </a:r>
            <a:r>
              <a:rPr lang="en-US" i="1">
                <a:ea typeface="ＭＳ Ｐゴシック" charset="-128"/>
                <a:cs typeface="ＭＳ Ｐゴシック" charset="-128"/>
              </a:rPr>
              <a:t>Canadian Oxford Dictionary</a:t>
            </a:r>
            <a:r>
              <a:rPr lang="en-US">
                <a:ea typeface="ＭＳ Ｐゴシック" charset="-128"/>
                <a:cs typeface="ＭＳ Ｐゴシック" charset="-128"/>
              </a:rPr>
              <a:t> (Oxford University Press, 2004) provides four definitions for the word </a:t>
            </a:r>
            <a:r>
              <a:rPr lang="en-US" i="1">
                <a:ea typeface="ＭＳ Ｐゴシック" charset="-128"/>
                <a:cs typeface="ＭＳ Ｐゴシック" charset="-128"/>
              </a:rPr>
              <a:t>significant</a:t>
            </a:r>
            <a:r>
              <a:rPr lang="en-US">
                <a:ea typeface="ＭＳ Ｐゴシック" charset="-128"/>
                <a:cs typeface="ＭＳ Ｐゴシック" charset="-128"/>
              </a:rPr>
              <a:t>, as follows: (1) “of great importance or consequence”; (2) “having or conveying an unstated meaning”; (3) “noteworthy, noticeable”; and, (4) “</a:t>
            </a:r>
            <a:r>
              <a:rPr lang="en-US" altLang="ja-JP" i="1">
                <a:ea typeface="ＭＳ Ｐゴシック" charset="-128"/>
                <a:cs typeface="ＭＳ Ｐゴシック" charset="-128"/>
              </a:rPr>
              <a:t>statistics</a:t>
            </a:r>
            <a:r>
              <a:rPr lang="en-US" altLang="ja-JP">
                <a:ea typeface="ＭＳ Ｐゴシック" charset="-128"/>
                <a:cs typeface="ＭＳ Ｐゴシック" charset="-128"/>
              </a:rPr>
              <a:t> of or relating to the significance in the difference between an observed and calculated result</a:t>
            </a:r>
            <a:r>
              <a:rPr lang="en-US">
                <a:ea typeface="ＭＳ Ｐゴシック" charset="-128"/>
                <a:cs typeface="ＭＳ Ｐゴシック" charset="-128"/>
              </a:rPr>
              <a:t>”</a:t>
            </a:r>
            <a:r>
              <a:rPr lang="en-US" altLang="ja-JP">
                <a:ea typeface="ＭＳ Ｐゴシック" charset="-128"/>
                <a:cs typeface="ＭＳ Ｐゴシック" charset="-128"/>
              </a:rPr>
              <a:t> (p. 1446).  </a:t>
            </a:r>
          </a:p>
          <a:p>
            <a:pPr marL="342900" indent="-342900" eaLnBrk="1" hangingPunct="1">
              <a:buFontTx/>
              <a:buChar char="•"/>
            </a:pPr>
            <a:r>
              <a:rPr lang="en-US">
                <a:ea typeface="ＭＳ Ｐゴシック" charset="-128"/>
                <a:cs typeface="ＭＳ Ｐゴシック" charset="-128"/>
              </a:rPr>
              <a:t>In addition to these definitions, various definitions presented in the impact significance literature add to the number of ways the term can be interpreted in the context of impact assessment.  A few definitions from the impact assessment literature are noted above, in the literature review section of this paper. </a:t>
            </a:r>
          </a:p>
          <a:p>
            <a:pPr marL="342900" indent="-342900" eaLnBrk="1" hangingPunct="1">
              <a:buFontTx/>
              <a:buChar char="•"/>
            </a:pPr>
            <a:endParaRPr lang="en-US" sz="2400">
              <a:solidFill>
                <a:srgbClr val="000000"/>
              </a:solidFill>
              <a:ea typeface="Gill Sans Light" charset="0"/>
              <a:cs typeface="Gill Sans Light" charset="0"/>
            </a:endParaRPr>
          </a:p>
          <a:p>
            <a:pPr marL="342900" indent="-342900" eaLnBrk="1" hangingPunct="1"/>
            <a:r>
              <a:rPr lang="en-US" sz="2200">
                <a:latin typeface="Lucida Grande" charset="0"/>
                <a:ea typeface="Lucida Grande" charset="0"/>
                <a:cs typeface="Lucida Grande" charset="0"/>
                <a:sym typeface="Lucida Grande" charset="0"/>
              </a:rPr>
              <a:t>Not clear whether we are concluding on “overall” significance to all five pillars, or only to one or some combination.  E.g. biological significance</a:t>
            </a: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r>
              <a:rPr lang="en-US">
                <a:ea typeface="ＭＳ Ｐゴシック" charset="-128"/>
                <a:cs typeface="ＭＳ Ｐゴシック" charset="-128"/>
              </a:rPr>
              <a:t>The EAO is not alone in facing this challenge.  A lack of clarity around the meaning of the term </a:t>
            </a:r>
            <a:r>
              <a:rPr lang="en-US" i="1">
                <a:ea typeface="ＭＳ Ｐゴシック" charset="-128"/>
                <a:cs typeface="ＭＳ Ｐゴシック" charset="-128"/>
              </a:rPr>
              <a:t>significant</a:t>
            </a:r>
            <a:r>
              <a:rPr lang="en-US">
                <a:ea typeface="ＭＳ Ｐゴシック" charset="-128"/>
                <a:cs typeface="ＭＳ Ｐゴシック" charset="-128"/>
              </a:rPr>
              <a:t> is one of the major challenges noted in the impact assessment literature (Duinker &amp; Beanlands, 1986; Kruger, 2009; Lawrence, 2000; Ross et al., 2006).  </a:t>
            </a:r>
          </a:p>
          <a:p>
            <a:pPr marL="342900" indent="-342900" eaLnBrk="1" hangingPunct="1">
              <a:buFontTx/>
              <a:buChar char="•"/>
            </a:pPr>
            <a:endParaRPr lang="en-US">
              <a:ea typeface="ＭＳ Ｐゴシック" charset="-128"/>
              <a:cs typeface="ＭＳ Ｐゴシック" charset="-128"/>
            </a:endParaRPr>
          </a:p>
          <a:p>
            <a:pPr marL="342900" indent="-342900" eaLnBrk="1" hangingPunct="1">
              <a:buFontTx/>
              <a:buChar char="•"/>
            </a:pPr>
            <a:r>
              <a:rPr lang="en-US">
                <a:ea typeface="ＭＳ Ｐゴシック" charset="-128"/>
                <a:cs typeface="ＭＳ Ｐゴシック" charset="-128"/>
              </a:rPr>
              <a:t>The definitions for </a:t>
            </a:r>
            <a:r>
              <a:rPr lang="en-US" i="1">
                <a:ea typeface="ＭＳ Ｐゴシック" charset="-128"/>
                <a:cs typeface="ＭＳ Ｐゴシック" charset="-128"/>
              </a:rPr>
              <a:t>geographic extent</a:t>
            </a:r>
            <a:r>
              <a:rPr lang="en-US">
                <a:ea typeface="ＭＳ Ｐゴシック" charset="-128"/>
                <a:cs typeface="ＭＳ Ｐゴシック" charset="-128"/>
              </a:rPr>
              <a:t>, </a:t>
            </a:r>
            <a:r>
              <a:rPr lang="en-US" i="1">
                <a:ea typeface="ＭＳ Ｐゴシック" charset="-128"/>
                <a:cs typeface="ＭＳ Ｐゴシック" charset="-128"/>
              </a:rPr>
              <a:t>duration</a:t>
            </a:r>
            <a:r>
              <a:rPr lang="en-US">
                <a:ea typeface="ＭＳ Ｐゴシック" charset="-128"/>
                <a:cs typeface="ＭＳ Ｐゴシック" charset="-128"/>
              </a:rPr>
              <a:t>, </a:t>
            </a:r>
            <a:r>
              <a:rPr lang="en-US" i="1">
                <a:ea typeface="ＭＳ Ｐゴシック" charset="-128"/>
                <a:cs typeface="ＭＳ Ｐゴシック" charset="-128"/>
              </a:rPr>
              <a:t>frequency,</a:t>
            </a:r>
            <a:r>
              <a:rPr lang="en-US">
                <a:ea typeface="ＭＳ Ｐゴシック" charset="-128"/>
                <a:cs typeface="ＭＳ Ｐゴシック" charset="-128"/>
              </a:rPr>
              <a:t> and </a:t>
            </a:r>
            <a:r>
              <a:rPr lang="en-US" i="1">
                <a:ea typeface="ＭＳ Ｐゴシック" charset="-128"/>
                <a:cs typeface="ＭＳ Ｐゴシック" charset="-128"/>
              </a:rPr>
              <a:t>reversibility</a:t>
            </a:r>
            <a:r>
              <a:rPr lang="en-US">
                <a:ea typeface="ＭＳ Ｐゴシック" charset="-128"/>
                <a:cs typeface="ＭＳ Ｐゴシック" charset="-128"/>
              </a:rPr>
              <a:t> are problematic in three different ways.  First, definitions provided for these terms contain circular reasoning.  That is, they use the term being defined to define the term, thereby rendering the definition ineffective. </a:t>
            </a:r>
          </a:p>
          <a:p>
            <a:pPr marL="342900" indent="-342900" eaLnBrk="1" hangingPunct="1">
              <a:buFontTx/>
              <a:buChar char="•"/>
            </a:pPr>
            <a:r>
              <a:rPr lang="en-US">
                <a:ea typeface="ＭＳ Ｐゴシック" charset="-128"/>
                <a:cs typeface="ＭＳ Ｐゴシック" charset="-128"/>
              </a:rPr>
              <a:t>For example the definition for </a:t>
            </a:r>
            <a:r>
              <a:rPr lang="en-US" i="1">
                <a:ea typeface="ＭＳ Ｐゴシック" charset="-128"/>
                <a:cs typeface="ＭＳ Ｐゴシック" charset="-128"/>
              </a:rPr>
              <a:t>reversible </a:t>
            </a:r>
            <a:r>
              <a:rPr lang="en-US">
                <a:ea typeface="ＭＳ Ｐゴシック" charset="-128"/>
                <a:cs typeface="ＭＳ Ｐゴシック" charset="-128"/>
              </a:rPr>
              <a:t>states, “this refers to the degree to which the effect is reversible” (EAO, 2011, p. 17).  Despite the fact that the term reversible is not particularly vague or ambiguous, there remains some ambiguity to how this the term could be interpreted in the context of impact assessment.  For example, it is not clear whether reversibility means the cause of an effect would cease, or whether the effects would actually be reversed, undoing changes that had occurred as a result of the effect. </a:t>
            </a:r>
          </a:p>
          <a:p>
            <a:pPr marL="342900" indent="-342900" eaLnBrk="1" hangingPunct="1">
              <a:buFontTx/>
              <a:buChar char="•"/>
            </a:pPr>
            <a:endParaRPr lang="en-US">
              <a:ea typeface="ＭＳ Ｐゴシック" charset="-128"/>
              <a:cs typeface="ＭＳ Ｐゴシック" charset="-128"/>
            </a:endParaRPr>
          </a:p>
          <a:p>
            <a:pPr marL="342900" indent="-342900" eaLnBrk="1" hangingPunct="1"/>
            <a:r>
              <a:rPr lang="en-US">
                <a:ea typeface="ＭＳ Ｐゴシック" charset="-128"/>
                <a:cs typeface="ＭＳ Ｐゴシック" charset="-128"/>
              </a:rPr>
              <a:t>I reviewed the use of 20 key descriptive terms that are potentially vague and/or ambiguous to determine if the intended meanings of these terms are clarified adequately enough to support the reader in clearly interpreting their intended meanings.  Examples of these terms include, </a:t>
            </a:r>
            <a:r>
              <a:rPr lang="en-US" i="1">
                <a:ea typeface="ＭＳ Ｐゴシック" charset="-128"/>
                <a:cs typeface="ＭＳ Ｐゴシック" charset="-128"/>
              </a:rPr>
              <a:t>high</a:t>
            </a:r>
            <a:r>
              <a:rPr lang="en-US">
                <a:ea typeface="ＭＳ Ｐゴシック" charset="-128"/>
                <a:cs typeface="ＭＳ Ｐゴシック" charset="-128"/>
              </a:rPr>
              <a:t>,</a:t>
            </a:r>
            <a:r>
              <a:rPr lang="en-US" i="1">
                <a:ea typeface="ＭＳ Ｐゴシック" charset="-128"/>
                <a:cs typeface="ＭＳ Ｐゴシック" charset="-128"/>
              </a:rPr>
              <a:t> low</a:t>
            </a:r>
            <a:r>
              <a:rPr lang="en-US">
                <a:ea typeface="ＭＳ Ｐゴシック" charset="-128"/>
                <a:cs typeface="ＭＳ Ｐゴシック" charset="-128"/>
              </a:rPr>
              <a:t>,</a:t>
            </a:r>
            <a:r>
              <a:rPr lang="en-US" i="1">
                <a:ea typeface="ＭＳ Ｐゴシック" charset="-128"/>
                <a:cs typeface="ＭＳ Ｐゴシック" charset="-128"/>
              </a:rPr>
              <a:t> disturbed</a:t>
            </a:r>
            <a:r>
              <a:rPr lang="en-US">
                <a:ea typeface="ＭＳ Ｐゴシック" charset="-128"/>
                <a:cs typeface="ＭＳ Ｐゴシック" charset="-128"/>
              </a:rPr>
              <a:t>,</a:t>
            </a:r>
            <a:r>
              <a:rPr lang="en-US" i="1">
                <a:ea typeface="ＭＳ Ｐゴシック" charset="-128"/>
                <a:cs typeface="ＭＳ Ｐゴシック" charset="-128"/>
              </a:rPr>
              <a:t> regional, </a:t>
            </a:r>
            <a:r>
              <a:rPr lang="en-US">
                <a:ea typeface="ＭＳ Ｐゴシック" charset="-128"/>
                <a:cs typeface="ＭＳ Ｐゴシック" charset="-128"/>
              </a:rPr>
              <a:t>and</a:t>
            </a:r>
            <a:r>
              <a:rPr lang="en-US" i="1">
                <a:ea typeface="ＭＳ Ｐゴシック" charset="-128"/>
                <a:cs typeface="ＭＳ Ｐゴシック" charset="-128"/>
              </a:rPr>
              <a:t> infrequent.</a:t>
            </a:r>
            <a:r>
              <a:rPr lang="en-US">
                <a:ea typeface="ＭＳ Ｐゴシック" charset="-128"/>
                <a:cs typeface="ＭＳ Ｐゴシック" charset="-128"/>
              </a:rPr>
              <a:t>  A complete list of the descriptive terms that I reviewed is provided in Table 1 on page 38.</a:t>
            </a:r>
          </a:p>
          <a:p>
            <a:pPr marL="342900" indent="-342900" eaLnBrk="1" hangingPunct="1"/>
            <a:r>
              <a:rPr lang="en-US">
                <a:ea typeface="ＭＳ Ｐゴシック" charset="-128"/>
                <a:cs typeface="ＭＳ Ｐゴシック" charset="-128"/>
              </a:rPr>
              <a:t>One or more of these descriptive terms are used to describe impact significance, impact characteristics, or impact context in 113 instances within 24 of the 33 cases that were sampled.  Of these 113 instances, intended meanings of terms are clarified in 15 instances to the extent that I believe a technically informed, critical, and fair-minded reader would be clear on the intended meanings.  </a:t>
            </a:r>
          </a:p>
          <a:p>
            <a:pPr marL="342900" indent="-342900" eaLnBrk="1" hangingPunct="1"/>
            <a:r>
              <a:rPr lang="en-US">
                <a:ea typeface="ＭＳ Ｐゴシック" charset="-128"/>
                <a:cs typeface="ＭＳ Ｐゴシック" charset="-128"/>
              </a:rPr>
              <a:t>In the other 98 of these 113 instances, no definitions or clarifying statements are provided to clarify intended meanings.  </a:t>
            </a:r>
          </a:p>
          <a:p>
            <a:pPr marL="342900" indent="-342900" eaLnBrk="1" hangingPunct="1">
              <a:buFontTx/>
              <a:buChar char="•"/>
            </a:pPr>
            <a:endParaRPr lang="en-US">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Grp="1" noRot="1" noChangeAspect="1" noChangeArrowheads="1"/>
          </p:cNvSpPr>
          <p:nvPr>
            <p:ph type="sldImg"/>
          </p:nvPr>
        </p:nvSpPr>
        <p:spPr>
          <a:solidFill>
            <a:srgbClr val="FFFFFF"/>
          </a:solidFill>
          <a:ln/>
        </p:spPr>
      </p:sp>
      <p:sp>
        <p:nvSpPr>
          <p:cNvPr id="57346" name="Rectangle 2"/>
          <p:cNvSpPr>
            <a:spLocks noGrp="1" noChangeArrowheads="1"/>
          </p:cNvSpPr>
          <p:nvPr>
            <p:ph type="body" idx="1"/>
          </p:nvPr>
        </p:nvSpPr>
        <p:spPr>
          <a:noFill/>
        </p:spPr>
        <p:txBody>
          <a:bodyPr/>
          <a:lstStyle/>
          <a:p>
            <a:pPr eaLnBrk="1" hangingPunct="1"/>
            <a:r>
              <a:rPr lang="en-US" sz="2200">
                <a:latin typeface="Lucida Grande" charset="0"/>
                <a:ea typeface="Lucida Grande" charset="0"/>
                <a:cs typeface="Lucida Grande" charset="0"/>
                <a:sym typeface="Lucida Grande" charset="0"/>
              </a:rPr>
              <a:t>data exists but it is not presented explicitly or clearly in support of significance determinations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Rot="1" noChangeAspect="1" noChangeArrowheads="1"/>
          </p:cNvSpPr>
          <p:nvPr>
            <p:ph type="sldImg"/>
          </p:nvPr>
        </p:nvSpPr>
        <p:spPr>
          <a:solidFill>
            <a:srgbClr val="FFFFFF"/>
          </a:solidFill>
          <a:ln/>
        </p:spPr>
      </p:sp>
      <p:sp>
        <p:nvSpPr>
          <p:cNvPr id="59394" name="Rectangle 2"/>
          <p:cNvSpPr>
            <a:spLocks noGrp="1" noChangeArrowheads="1"/>
          </p:cNvSpPr>
          <p:nvPr>
            <p:ph type="body" idx="1"/>
          </p:nvPr>
        </p:nvSpPr>
        <p:spPr>
          <a:noFill/>
        </p:spPr>
        <p:txBody>
          <a:bodyPr/>
          <a:lstStyle/>
          <a:p>
            <a:pPr eaLnBrk="1" hangingPunct="1"/>
            <a:r>
              <a:rPr lang="en-US" sz="2200">
                <a:latin typeface="Lucida Grande" charset="0"/>
                <a:ea typeface="Lucida Grande" charset="0"/>
                <a:cs typeface="Lucida Grande" charset="0"/>
                <a:sym typeface="Lucida Grande" charset="0"/>
              </a:rPr>
              <a:t>data exists but it is not presented explicitly or clearly in support of significance determinations</a:t>
            </a:r>
          </a:p>
          <a:p>
            <a:pPr eaLnBrk="1" hangingPunct="1"/>
            <a:endParaRPr lang="en-US" sz="2200">
              <a:latin typeface="Lucida Grande" charset="0"/>
              <a:ea typeface="Lucida Grande" charset="0"/>
              <a:cs typeface="Lucida Grande" charset="0"/>
              <a:sym typeface="Lucida Grande" charset="0"/>
            </a:endParaRPr>
          </a:p>
          <a:p>
            <a:pPr eaLnBrk="1" hangingPunct="1"/>
            <a:r>
              <a:rPr lang="en-US" sz="2200">
                <a:latin typeface="Lucida Grande" charset="0"/>
                <a:ea typeface="Lucida Grande" charset="0"/>
                <a:cs typeface="Lucida Grande" charset="0"/>
                <a:sym typeface="Lucida Grande" charset="0"/>
              </a:rPr>
              <a:t>Significance “factors” = characteristics (magnitude, geographic extent, reversibility, duration, frequency, etc.) + context (narrowly defined context in these cases …generally limited to “disturbed”, “pristine”, “resilient”, etc.)</a:t>
            </a:r>
          </a:p>
          <a:p>
            <a:pPr eaLnBrk="1" hangingPunct="1"/>
            <a:endParaRPr lang="en-US" sz="2200">
              <a:latin typeface="Lucida Grande" charset="0"/>
              <a:ea typeface="Lucida Grande" charset="0"/>
              <a:cs typeface="Lucida Grande" charset="0"/>
              <a:sym typeface="Lucida Grande" charset="0"/>
            </a:endParaRPr>
          </a:p>
          <a:p>
            <a:pPr eaLnBrk="1" hangingPunct="1"/>
            <a:r>
              <a:rPr lang="en-US" sz="2200">
                <a:latin typeface="Lucida Grande" charset="0"/>
                <a:ea typeface="Lucida Grande" charset="0"/>
                <a:cs typeface="Lucida Grande" charset="0"/>
                <a:sym typeface="Lucida Grande" charset="0"/>
              </a:rPr>
              <a:t>“Deemed to require not premises…” = e.g. a conclusion that can generally be accepted as common knowledge by its audience – e.g. greenhouse gases contribute to climate change.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a:ln/>
        </p:spPr>
      </p:sp>
      <p:sp>
        <p:nvSpPr>
          <p:cNvPr id="66562" name="Notes Placeholder 2"/>
          <p:cNvSpPr>
            <a:spLocks noGrp="1"/>
          </p:cNvSpPr>
          <p:nvPr>
            <p:ph type="body" idx="1"/>
          </p:nvPr>
        </p:nvSpPr>
        <p:spPr>
          <a:noFill/>
        </p:spPr>
        <p:txBody>
          <a:bodyPr/>
          <a:lstStyle/>
          <a:p>
            <a:pPr eaLnBrk="1" hangingPunct="1"/>
            <a:r>
              <a:rPr lang="en-US">
                <a:ea typeface="ＭＳ Ｐゴシック" charset="-128"/>
                <a:cs typeface="ＭＳ Ｐゴシック" charset="-128"/>
              </a:rPr>
              <a:t>The recommendations have been formulated specifically for the EAO. However, given that the impact assessment literature indicates impact significance determinations tend to be poorly substantiated in other jurisdictions (Kruger, 2009; Lawrence, 2007a; Ross et al., 2006; Rossouw, 2003; Wood, 2008) these recommendations could be beneficial for impact assessment practice in jurisdictions beyond British Columbia. </a:t>
            </a:r>
          </a:p>
          <a:p>
            <a:pPr eaLnBrk="1" hangingPunct="1"/>
            <a:endParaRPr lang="en-US">
              <a:ea typeface="ＭＳ Ｐゴシック" charset="-128"/>
              <a:cs typeface="ＭＳ Ｐゴシック" charset="-128"/>
            </a:endParaRPr>
          </a:p>
          <a:p>
            <a:pPr eaLnBrk="1" hangingPunct="1">
              <a:buFontTx/>
              <a:buChar char="•"/>
            </a:pPr>
            <a:r>
              <a:rPr lang="en-US">
                <a:ea typeface="ＭＳ Ｐゴシック" charset="-128"/>
                <a:cs typeface="ＭＳ Ｐゴシック" charset="-128"/>
              </a:rPr>
              <a:t>provide empirical descriptions of impact characteristics, instead of using these terms, or that definitions and thresholds are stipulated to clarify the intended meanings of these types of terms. If thresholds are established to differentiate between terms such as </a:t>
            </a:r>
            <a:r>
              <a:rPr lang="en-US" i="1">
                <a:ea typeface="ＭＳ Ｐゴシック" charset="-128"/>
                <a:cs typeface="ＭＳ Ｐゴシック" charset="-128"/>
              </a:rPr>
              <a:t>high, moderate, </a:t>
            </a:r>
            <a:r>
              <a:rPr lang="en-US">
                <a:ea typeface="ＭＳ Ｐゴシック" charset="-128"/>
                <a:cs typeface="ＭＳ Ｐゴシック" charset="-128"/>
              </a:rPr>
              <a:t>and </a:t>
            </a:r>
            <a:r>
              <a:rPr lang="en-US" i="1">
                <a:ea typeface="ＭＳ Ｐゴシック" charset="-128"/>
                <a:cs typeface="ＭＳ Ｐゴシック" charset="-128"/>
              </a:rPr>
              <a:t>low, </a:t>
            </a:r>
            <a:r>
              <a:rPr lang="en-US">
                <a:ea typeface="ＭＳ Ｐゴシック" charset="-128"/>
                <a:cs typeface="ＭＳ Ｐゴシック" charset="-128"/>
              </a:rPr>
              <a:t>it is recommended that rationale (i.e., premises) for selecting specific thresholds are explicit. Establishing strongly justified thresholds that identify boundaries between ranking terms such as </a:t>
            </a:r>
            <a:r>
              <a:rPr lang="en-US" i="1">
                <a:ea typeface="ＭＳ Ｐゴシック" charset="-128"/>
                <a:cs typeface="ＭＳ Ｐゴシック" charset="-128"/>
              </a:rPr>
              <a:t>high, moderate, </a:t>
            </a:r>
            <a:r>
              <a:rPr lang="en-US">
                <a:ea typeface="ＭＳ Ｐゴシック" charset="-128"/>
                <a:cs typeface="ＭＳ Ｐゴシック" charset="-128"/>
              </a:rPr>
              <a:t>and </a:t>
            </a:r>
            <a:r>
              <a:rPr lang="en-US" i="1">
                <a:ea typeface="ＭＳ Ｐゴシック" charset="-128"/>
                <a:cs typeface="ＭＳ Ｐゴシック" charset="-128"/>
              </a:rPr>
              <a:t>low </a:t>
            </a:r>
            <a:r>
              <a:rPr lang="en-US">
                <a:ea typeface="ＭＳ Ｐゴシック" charset="-128"/>
                <a:cs typeface="ＭＳ Ｐゴシック" charset="-128"/>
              </a:rPr>
              <a:t>for any given type of impact would likely be a </a:t>
            </a:r>
            <a:r>
              <a:rPr lang="en-US" b="1">
                <a:ea typeface="ＭＳ Ｐゴシック" charset="-128"/>
                <a:cs typeface="ＭＳ Ｐゴシック" charset="-128"/>
              </a:rPr>
              <a:t>complex and controversial </a:t>
            </a:r>
            <a:r>
              <a:rPr lang="en-US">
                <a:ea typeface="ＭＳ Ｐゴシック" charset="-128"/>
                <a:cs typeface="ＭＳ Ｐゴシック" charset="-128"/>
              </a:rPr>
              <a:t>process involving comparative analyses of the local, regional, and provincial contexts of the impacts being assessed. </a:t>
            </a:r>
          </a:p>
          <a:p>
            <a:pPr eaLnBrk="1" hangingPunct="1">
              <a:buFontTx/>
              <a:buChar char="•"/>
            </a:pPr>
            <a:endParaRPr lang="en-US">
              <a:ea typeface="ＭＳ Ｐゴシック" charset="-128"/>
              <a:cs typeface="ＭＳ Ｐゴシック" charset="-128"/>
            </a:endParaRPr>
          </a:p>
          <a:p>
            <a:pPr eaLnBrk="1" hangingPunct="1"/>
            <a:endParaRPr lang="en-US">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p:spPr>
        <p:txBody>
          <a:bodyPr/>
          <a:lstStyle/>
          <a:p>
            <a:pPr eaLnBrk="1" hangingPunct="1"/>
            <a:r>
              <a:rPr lang="en-US">
                <a:ea typeface="ＭＳ Ｐゴシック" charset="-128"/>
                <a:cs typeface="ＭＳ Ｐゴシック" charset="-128"/>
              </a:rPr>
              <a:t>3. It is recommended that, during phases of testing and refinement, policies and procedures are shared with communities of practice, such as the International Association for Impact Assessment, to gather feedback and input from a range of impact assessment practitioners and experts. </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4. Quality assurance function for each other through a peer review process. This would allow impact assessment practitioners to engage with impact significance arguments as both authors (i.e., “arguers”) and readers (i.e., “audiences” to arguments). To do this, it is recommended that authors’ peers evaluate the extent to which draft impact significance cases are presented as clearly communicated and explicitly justified strong arguments. </a:t>
            </a:r>
          </a:p>
          <a:p>
            <a:pPr eaLnBrk="1" hangingPunct="1"/>
            <a:endParaRPr lang="en-US">
              <a:ea typeface="ＭＳ Ｐゴシック" charset="-128"/>
              <a:cs typeface="ＭＳ Ｐゴシック" charset="-128"/>
            </a:endParaRPr>
          </a:p>
          <a:p>
            <a:pPr eaLnBrk="1" hangingPunct="1">
              <a:buFontTx/>
              <a:buChar char="•"/>
            </a:pPr>
            <a:r>
              <a:rPr lang="en-US">
                <a:ea typeface="ＭＳ Ｐゴシック" charset="-128"/>
                <a:cs typeface="ＭＳ Ｐゴシック" charset="-128"/>
              </a:rPr>
              <a:t>To what extent are all key terms adequately defined to alleviate potential vagueness and ambiguity? </a:t>
            </a:r>
          </a:p>
          <a:p>
            <a:pPr eaLnBrk="1" hangingPunct="1">
              <a:buFontTx/>
              <a:buChar char="•"/>
            </a:pPr>
            <a:r>
              <a:rPr lang="en-US">
                <a:ea typeface="ＭＳ Ｐゴシック" charset="-128"/>
                <a:cs typeface="ＭＳ Ｐゴシック" charset="-128"/>
              </a:rPr>
              <a:t>To what extent are the arguments well-organized, making conclusions and their premises readily apparent? </a:t>
            </a:r>
          </a:p>
          <a:p>
            <a:pPr eaLnBrk="1" hangingPunct="1">
              <a:buFontTx/>
              <a:buChar char="•"/>
            </a:pPr>
            <a:r>
              <a:rPr lang="en-US">
                <a:ea typeface="ＭＳ Ｐゴシック" charset="-128"/>
                <a:cs typeface="ＭＳ Ｐゴシック" charset="-128"/>
              </a:rPr>
              <a:t>To what extent are all conclusions and sub-conclusions (e.g., for impact significance factors) supported by explicit premises? </a:t>
            </a:r>
          </a:p>
          <a:p>
            <a:pPr eaLnBrk="1" hangingPunct="1">
              <a:buFontTx/>
              <a:buChar char="•"/>
            </a:pPr>
            <a:r>
              <a:rPr lang="en-US">
                <a:ea typeface="ＭＳ Ｐゴシック" charset="-128"/>
                <a:cs typeface="ＭＳ Ｐゴシック" charset="-128"/>
              </a:rPr>
              <a:t>To what extent are premises acceptable, as defined by Govier (2005)? For example, are premises believable, plausible, and free of errors in reasoning? </a:t>
            </a:r>
          </a:p>
          <a:p>
            <a:pPr eaLnBrk="1" hangingPunct="1">
              <a:buFontTx/>
              <a:buChar char="•"/>
            </a:pPr>
            <a:r>
              <a:rPr lang="en-US">
                <a:ea typeface="ＭＳ Ｐゴシック" charset="-128"/>
                <a:cs typeface="ＭＳ Ｐゴシック" charset="-128"/>
              </a:rPr>
              <a:t>To what extent are premises clearly relevant to ensuing conclusions, as defined by Govier (2005)? For example, to what extent is it apparent how conclusions on impact significance factors are relevant to, and therefore support, overall conclusions on impact significance? </a:t>
            </a:r>
          </a:p>
          <a:p>
            <a:pPr eaLnBrk="1" hangingPunct="1">
              <a:buFontTx/>
              <a:buChar char="•"/>
            </a:pPr>
            <a:r>
              <a:rPr lang="en-US">
                <a:ea typeface="ＭＳ Ｐゴシック" charset="-128"/>
                <a:cs typeface="ＭＳ Ｐゴシック" charset="-128"/>
              </a:rPr>
              <a:t>To what extent are premises collectively sufficient to justify ensuing conclusions, as defined by Govier (2005)? For example, to what extent are the types of fact and value premises presented that are identified above in Recommendation 2? </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5. </a:t>
            </a:r>
            <a:r>
              <a:rPr lang="en-US" i="1">
                <a:ea typeface="ＭＳ Ｐゴシック" charset="-128"/>
                <a:cs typeface="ＭＳ Ｐゴシック" charset="-128"/>
              </a:rPr>
              <a:t>Impact assessment and post-normal science, the psychology of decision making, and other fields concerned with how people establish and use values </a:t>
            </a:r>
            <a:endParaRPr lang="en-US">
              <a:ea typeface="ＭＳ Ｐゴシック" charset="-128"/>
              <a:cs typeface="ＭＳ Ｐゴシック" charset="-128"/>
            </a:endParaRPr>
          </a:p>
          <a:p>
            <a:pPr eaLnBrk="1" hangingPunct="1"/>
            <a:r>
              <a:rPr lang="en-US">
                <a:ea typeface="ＭＳ Ｐゴシック" charset="-128"/>
                <a:cs typeface="ＭＳ Ｐゴシック" charset="-128"/>
              </a:rPr>
              <a:t>Beyond argumentation, there are several other fields that explore how people establish personal and social values and integrate them, knowingly or otherwise, into arguments and decisions. Because impact assessment is an environmental management tool set within socio- economic decision making it is likely that these fields offer insights and guidance that could be used to further advance impact assessment practice. For example, the field of “post-normal science” directs attention at and provides solutions for handling “uncertainty, value loading, and a plurality of legitimate perspectives” in decision making (Funtowicz &amp; Ravetz, 2008, para.1), all of which are relevant to impact significance determinations and impact assessment in general. Further studies could explore how the concepts and tools of various fields could be employed in impact significance determinations and in other aspects of the impact assessment process. </a:t>
            </a:r>
          </a:p>
          <a:p>
            <a:pPr eaLnBrk="1" hangingPunct="1"/>
            <a:endParaRPr lang="en-US">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Placeholder 2"/>
          <p:cNvSpPr>
            <a:spLocks noGrp="1" noRot="1" noChangeAspect="1" noChangeArrowheads="1" noTextEdit="1"/>
          </p:cNvSpPr>
          <p:nvPr>
            <p:ph type="sldImg"/>
          </p:nvPr>
        </p:nvSpPr>
        <p:spPr>
          <a:ln/>
        </p:spPr>
      </p:sp>
      <p:sp>
        <p:nvSpPr>
          <p:cNvPr id="76803" name="Placeholder 3"/>
          <p:cNvSpPr>
            <a:spLocks noGrp="1" noChangeArrowheads="1"/>
          </p:cNvSpPr>
          <p:nvPr>
            <p:ph type="body" idx="1"/>
          </p:nvPr>
        </p:nvSpPr>
        <p:spPr>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Placeholder 1026"/>
          <p:cNvSpPr>
            <a:spLocks noGrp="1" noRot="1" noChangeAspect="1" noChangeArrowheads="1" noTextEdit="1"/>
          </p:cNvSpPr>
          <p:nvPr>
            <p:ph type="sldImg"/>
          </p:nvPr>
        </p:nvSpPr>
        <p:spPr>
          <a:ln/>
        </p:spPr>
      </p:sp>
      <p:sp>
        <p:nvSpPr>
          <p:cNvPr id="74755" name="Placeholder 1027"/>
          <p:cNvSpPr>
            <a:spLocks noGrp="1" noChangeArrowheads="1"/>
          </p:cNvSpPr>
          <p:nvPr>
            <p:ph type="body" idx="1"/>
          </p:nvPr>
        </p:nvSpPr>
        <p:spPr>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Rot="1" noChangeAspect="1" noChangeArrowheads="1"/>
          </p:cNvSpPr>
          <p:nvPr>
            <p:ph type="sldImg"/>
          </p:nvPr>
        </p:nvSpPr>
        <p:spPr>
          <a:solidFill>
            <a:srgbClr val="FFFFFF"/>
          </a:solidFill>
          <a:ln/>
        </p:spPr>
      </p:sp>
      <p:sp>
        <p:nvSpPr>
          <p:cNvPr id="41986" name="Rectangle 2"/>
          <p:cNvSpPr>
            <a:spLocks noGrp="1" noChangeArrowheads="1"/>
          </p:cNvSpPr>
          <p:nvPr>
            <p:ph type="body" idx="1"/>
          </p:nvPr>
        </p:nvSpPr>
        <p:spPr>
          <a:noFill/>
        </p:spPr>
        <p:txBody>
          <a:bodyPr/>
          <a:lstStyle/>
          <a:p>
            <a:pPr eaLnBrk="1" hangingPunct="1">
              <a:spcBef>
                <a:spcPts val="1200"/>
              </a:spcBef>
            </a:pPr>
            <a:endParaRPr lang="en-US">
              <a:latin typeface="Times" charset="0"/>
              <a:ea typeface="Times" charset="0"/>
              <a:cs typeface="Times" charset="0"/>
              <a:sym typeface="Times" charset="0"/>
            </a:endParaRPr>
          </a:p>
          <a:p>
            <a:pPr eaLnBrk="1" hangingPunct="1">
              <a:spcBef>
                <a:spcPts val="1200"/>
              </a:spcBef>
              <a:buFontTx/>
              <a:buChar char="•"/>
            </a:pPr>
            <a:r>
              <a:rPr lang="en-US">
                <a:ea typeface="ＭＳ Ｐゴシック" charset="-128"/>
                <a:cs typeface="ＭＳ Ｐゴシック" charset="-128"/>
              </a:rPr>
              <a:t>Not concerned argument in the sense of conflict charged with emotion.  Concerned with argument as an organized process of reasoning.</a:t>
            </a:r>
          </a:p>
          <a:p>
            <a:pPr eaLnBrk="1" hangingPunct="1">
              <a:spcBef>
                <a:spcPts val="1200"/>
              </a:spcBef>
              <a:buFontTx/>
              <a:buChar char="•"/>
            </a:pPr>
            <a:r>
              <a:rPr lang="en-US">
                <a:ea typeface="ＭＳ Ｐゴシック" charset="-128"/>
                <a:cs typeface="ＭＳ Ｐゴシック" charset="-128"/>
              </a:rPr>
              <a:t>This definition makes reference to two components of argument: reasons and conclusions. It also highlights that arguments involve persuasion, an audience, and uncertainty. </a:t>
            </a:r>
          </a:p>
          <a:p>
            <a:pPr eaLnBrk="1" hangingPunct="1">
              <a:spcBef>
                <a:spcPts val="1200"/>
              </a:spcBef>
              <a:buFontTx/>
              <a:buChar char="•"/>
            </a:pPr>
            <a:endParaRPr lang="en-US">
              <a:ea typeface="ＭＳ Ｐゴシック" charset="-128"/>
              <a:cs typeface="ＭＳ Ｐゴシック" charset="-128"/>
            </a:endParaRPr>
          </a:p>
          <a:p>
            <a:pPr eaLnBrk="1" hangingPunct="1">
              <a:spcBef>
                <a:spcPts val="1200"/>
              </a:spcBef>
            </a:pPr>
            <a:endParaRPr lang="en-US">
              <a:ea typeface="ＭＳ Ｐゴシック" charset="-128"/>
              <a:cs typeface="ＭＳ Ｐゴシック" charset="-128"/>
            </a:endParaRPr>
          </a:p>
          <a:p>
            <a:pPr eaLnBrk="1" hangingPunct="1">
              <a:spcBef>
                <a:spcPts val="1200"/>
              </a:spcBef>
              <a:buFontTx/>
              <a:buChar char="•"/>
            </a:pPr>
            <a:r>
              <a:rPr lang="en-US">
                <a:ea typeface="ＭＳ Ｐゴシック" charset="-128"/>
                <a:cs typeface="ＭＳ Ｐゴシック" charset="-128"/>
              </a:rPr>
              <a:t>Lawrence (2007b) indicates that argument “is a major element of the conceptual foundation of” (p. 745) impact assessment and is used throughout impact assessment documents. Lawrence (2007b) notes argument “is present in [impact assessment] documents in the document structure, in the values applied to evaluate choices and impacts, and in how relevant inputs are linked, synthesized and summarized in support of interpretations and conclusions” (p. 745). </a:t>
            </a:r>
            <a:endParaRPr lang="en-US" sz="2400">
              <a:ea typeface="ＭＳ Ｐゴシック" charset="-128"/>
              <a:cs typeface="ＭＳ Ｐゴシック" charset="-128"/>
            </a:endParaRPr>
          </a:p>
          <a:p>
            <a:pPr eaLnBrk="1" hangingPunct="1">
              <a:spcBef>
                <a:spcPts val="1200"/>
              </a:spcBef>
              <a:buFontTx/>
              <a:buChar char="•"/>
            </a:pPr>
            <a:r>
              <a:rPr lang="en-US">
                <a:ea typeface="ＭＳ Ｐゴシック" charset="-128"/>
                <a:cs typeface="ＭＳ Ｐゴシック" charset="-128"/>
              </a:rPr>
              <a:t>Lawrence (2007b) suggests that although argument forms part of the conceptual foundation of impact assessment, little attention has been directed at “how this tradition is and should be expressed in judgments regarding impact significance” (p.745). </a:t>
            </a:r>
            <a:endParaRPr lang="en-US" sz="2400">
              <a:ea typeface="ＭＳ Ｐゴシック" charset="-128"/>
              <a:cs typeface="ＭＳ Ｐゴシック" charset="-128"/>
            </a:endParaRPr>
          </a:p>
          <a:p>
            <a:pPr eaLnBrk="1" hangingPunct="1">
              <a:spcBef>
                <a:spcPts val="1200"/>
              </a:spcBef>
              <a:buFontTx/>
              <a:buChar char="•"/>
            </a:pPr>
            <a:r>
              <a:rPr lang="en-US">
                <a:ea typeface="ＭＳ Ｐゴシック" charset="-128"/>
                <a:cs typeface="ＭＳ Ｐゴシック" charset="-128"/>
              </a:rPr>
              <a:t>The literature on argumentation offers a wealth of knowledge on how to build strong and well-organized arguments that could be drawn upon to produce arguments that facilitate clear and well-justified communication of the premises supporting impact assessment conclusions. </a:t>
            </a:r>
            <a:endParaRPr lang="en-US" sz="2400">
              <a:ea typeface="ＭＳ Ｐゴシック" charset="-128"/>
              <a:cs typeface="ＭＳ Ｐゴシック" charset="-128"/>
            </a:endParaRPr>
          </a:p>
          <a:p>
            <a:pPr eaLnBrk="1" hangingPunct="1">
              <a:spcBef>
                <a:spcPts val="1200"/>
              </a:spcBef>
              <a:buFontTx/>
              <a:buChar char="•"/>
            </a:pPr>
            <a:endParaRPr lang="en-US" sz="2200" b="1">
              <a:solidFill>
                <a:srgbClr val="414141"/>
              </a:solidFill>
              <a:latin typeface="Lucida Grande" charset="0"/>
              <a:ea typeface="Lucida Grande" charset="0"/>
              <a:cs typeface="Lucida Grande" charset="0"/>
              <a:sym typeface="Lucida Grande" charset="0"/>
            </a:endParaRPr>
          </a:p>
          <a:p>
            <a:pPr eaLnBrk="1" hangingPunct="1"/>
            <a:endParaRPr lang="en-US" sz="1400">
              <a:solidFill>
                <a:srgbClr val="414141"/>
              </a:solidFill>
              <a:ea typeface="Gill Sans Light" charset="0"/>
              <a:cs typeface="Gill Sans Light" charset="0"/>
              <a:sym typeface="Gill Sans Light"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Rot="1" noChangeAspect="1" noChangeArrowheads="1"/>
          </p:cNvSpPr>
          <p:nvPr>
            <p:ph type="sldImg"/>
          </p:nvPr>
        </p:nvSpPr>
        <p:spPr>
          <a:solidFill>
            <a:srgbClr val="FFFFFF"/>
          </a:solidFill>
          <a:ln/>
        </p:spPr>
      </p:sp>
      <p:sp>
        <p:nvSpPr>
          <p:cNvPr id="44034" name="Rectangle 2"/>
          <p:cNvSpPr>
            <a:spLocks noGrp="1" noChangeArrowheads="1"/>
          </p:cNvSpPr>
          <p:nvPr>
            <p:ph type="body" idx="1"/>
          </p:nvPr>
        </p:nvSpPr>
        <p:spPr>
          <a:noFill/>
        </p:spPr>
        <p:txBody>
          <a:bodyPr/>
          <a:lstStyle/>
          <a:p>
            <a:pPr marL="342900" indent="-342900" eaLnBrk="1" hangingPunct="1">
              <a:buFontTx/>
              <a:buChar char="•"/>
            </a:pPr>
            <a:r>
              <a:rPr lang="en-US" b="1">
                <a:ea typeface="ＭＳ Ｐゴシック" charset="-128"/>
                <a:cs typeface="ＭＳ Ｐゴシック" charset="-128"/>
              </a:rPr>
              <a:t>Argument “structure” refers to how the arguer organizes the reasons, or premises, an arguer thinks are necessary for the audience to accept a conclusion. </a:t>
            </a:r>
            <a:endParaRPr lang="en-US" sz="2400" b="1">
              <a:ea typeface="ＭＳ Ｐゴシック" charset="-128"/>
              <a:cs typeface="ＭＳ Ｐゴシック" charset="-128"/>
            </a:endParaRP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r>
              <a:rPr lang="en-US" sz="2200">
                <a:latin typeface="Lucida Grande" charset="0"/>
                <a:ea typeface="Lucida Grande" charset="0"/>
                <a:cs typeface="Lucida Grande" charset="0"/>
                <a:sym typeface="Lucida Grande" charset="0"/>
              </a:rPr>
              <a:t>Toulmin model</a:t>
            </a: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buFontTx/>
              <a:buChar char="•"/>
            </a:pPr>
            <a:r>
              <a:rPr lang="en-US">
                <a:ea typeface="ＭＳ Ｐゴシック" charset="-128"/>
                <a:cs typeface="ＭＳ Ｐゴシック" charset="-128"/>
              </a:rPr>
              <a:t>Most obviously, an argument consists of two components: a conclusion and supporting grounds (Figure 2) (Brown, 2011; Govier, 2005; Toulmin, 1958; Zarefsky, 2005). </a:t>
            </a:r>
          </a:p>
          <a:p>
            <a:pPr marL="342900" indent="-342900" eaLnBrk="1" hangingPunct="1">
              <a:buFontTx/>
              <a:buChar char="•"/>
            </a:pPr>
            <a:r>
              <a:rPr lang="en-US">
                <a:ea typeface="ＭＳ Ｐゴシック" charset="-128"/>
                <a:cs typeface="ＭＳ Ｐゴシック" charset="-128"/>
              </a:rPr>
              <a:t>A conclusion is a statement that an arguer wants an audience to accept (Rieke et al., 2005). Grounds are intended to demonstrate to an audience why the arguer believes a claim is acceptable (Rieke et al., 2005). Thus, argumentation moves from “the known to the unknown” by using statements that an audience is likely to accept (grounds) to support statements (conclusions) about the unknown that an audience is unlikely to accept in the absence of grounds (Zarefsky, 2005, p. 6). </a:t>
            </a:r>
            <a:endParaRPr lang="en-US" sz="2400">
              <a:ea typeface="ＭＳ Ｐゴシック" charset="-128"/>
              <a:cs typeface="ＭＳ Ｐゴシック" charset="-128"/>
            </a:endParaRP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endParaRPr lang="en-US" sz="2200">
              <a:latin typeface="Lucida Grande" charset="0"/>
              <a:ea typeface="Lucida Grande" charset="0"/>
              <a:cs typeface="Lucida Grande" charset="0"/>
              <a:sym typeface="Lucida Grande" charset="0"/>
            </a:endParaRPr>
          </a:p>
          <a:p>
            <a:pPr marL="342900" indent="-342900" eaLnBrk="1" hangingPunct="1"/>
            <a:r>
              <a:rPr lang="en-US">
                <a:ea typeface="ＭＳ Ｐゴシック" charset="-128"/>
                <a:cs typeface="ＭＳ Ｐゴシック" charset="-128"/>
              </a:rPr>
              <a:t>In his 1958 text, </a:t>
            </a:r>
            <a:r>
              <a:rPr lang="en-US" i="1">
                <a:ea typeface="ＭＳ Ｐゴシック" charset="-128"/>
                <a:cs typeface="ＭＳ Ｐゴシック" charset="-128"/>
              </a:rPr>
              <a:t>The Uses of Argument, </a:t>
            </a:r>
            <a:r>
              <a:rPr lang="en-US">
                <a:ea typeface="ＭＳ Ｐゴシック" charset="-128"/>
                <a:cs typeface="ＭＳ Ｐゴシック" charset="-128"/>
              </a:rPr>
              <a:t>Stephen Toulmin took a major step in creating the approach to argumentation that is now called “informal logic” by inventing a framework to explore the complicated, inductive reasoning of ordinary conversation (Brown, 2011). He asked, “what, then, is involved in establishing conclusions by the production of arguments?” (Toulmin, 1958, p. 89). In answer to this question, Toulmin (1958) identified the basic building blocks of argument and presented a generic schematic to represent them, now known as the Toulmin Model (Figure 2). Toulmin (1958) established that arguments consist of distinct components arranged to substantiate claims. The basic components of argument introduced by Toulmin (1958) are widely recognized in the argumentation literature. Five of these components – which he called grounds, claims (which this paper refers to as </a:t>
            </a:r>
            <a:r>
              <a:rPr lang="en-US" i="1">
                <a:ea typeface="ＭＳ Ｐゴシック" charset="-128"/>
                <a:cs typeface="ＭＳ Ｐゴシック" charset="-128"/>
              </a:rPr>
              <a:t>conclusions), </a:t>
            </a:r>
            <a:r>
              <a:rPr lang="en-US">
                <a:ea typeface="ＭＳ Ｐゴシック" charset="-128"/>
                <a:cs typeface="ＭＳ Ｐゴシック" charset="-128"/>
              </a:rPr>
              <a:t>warrants, backing, and qualifiers – are described below. </a:t>
            </a:r>
            <a:endParaRPr lang="en-US" sz="2400">
              <a:ea typeface="ＭＳ Ｐゴシック" charset="-128"/>
              <a:cs typeface="ＭＳ Ｐゴシック" charset="-128"/>
            </a:endParaRPr>
          </a:p>
          <a:p>
            <a:pPr marL="342900" indent="-342900" eaLnBrk="1" hangingPunct="1"/>
            <a:endParaRPr lang="en-US" sz="2200">
              <a:latin typeface="Lucida Grande" charset="0"/>
              <a:ea typeface="Lucida Grande" charset="0"/>
              <a:cs typeface="Lucida Grande" charset="0"/>
              <a:sym typeface="Lucida Grande"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Placeholder 1026"/>
          <p:cNvSpPr>
            <a:spLocks noGrp="1" noRot="1" noChangeAspect="1" noChangeArrowheads="1" noTextEdit="1"/>
          </p:cNvSpPr>
          <p:nvPr>
            <p:ph type="sldImg"/>
          </p:nvPr>
        </p:nvSpPr>
        <p:spPr>
          <a:ln/>
        </p:spPr>
      </p:sp>
      <p:sp>
        <p:nvSpPr>
          <p:cNvPr id="75779" name="Placeholder 1027"/>
          <p:cNvSpPr>
            <a:spLocks noGrp="1" noChangeArrowheads="1"/>
          </p:cNvSpPr>
          <p:nvPr>
            <p:ph type="body" idx="1"/>
          </p:nvPr>
        </p:nvSpPr>
        <p:spPr>
          <a:noFill/>
        </p:spPr>
        <p:txBody>
          <a:bodyPr/>
          <a:lstStyle/>
          <a:p>
            <a:endParaRPr lang="en-US">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Rot="1" noChangeAspect="1" noChangeArrowheads="1"/>
          </p:cNvSpPr>
          <p:nvPr>
            <p:ph type="sldImg"/>
          </p:nvPr>
        </p:nvSpPr>
        <p:spPr>
          <a:solidFill>
            <a:srgbClr val="FFFFFF"/>
          </a:solidFill>
          <a:ln/>
        </p:spPr>
      </p:sp>
      <p:sp>
        <p:nvSpPr>
          <p:cNvPr id="47106" name="Rectangle 2"/>
          <p:cNvSpPr>
            <a:spLocks noGrp="1" noChangeArrowheads="1"/>
          </p:cNvSpPr>
          <p:nvPr>
            <p:ph type="body" idx="1"/>
          </p:nvPr>
        </p:nvSpPr>
        <p:spPr>
          <a:noFill/>
        </p:spPr>
        <p:txBody>
          <a:bodyPr/>
          <a:lstStyle/>
          <a:p>
            <a:pPr marL="342900" indent="-342900" eaLnBrk="1" hangingPunct="1">
              <a:buFontTx/>
              <a:buChar char="-"/>
            </a:pPr>
            <a:r>
              <a:rPr lang="en-US" sz="2400">
                <a:solidFill>
                  <a:srgbClr val="000000"/>
                </a:solidFill>
                <a:ea typeface="ＭＳ Ｐゴシック" charset="-128"/>
                <a:cs typeface="ＭＳ Ｐゴシック" charset="-128"/>
              </a:rPr>
              <a:t>significance Argument Structure</a:t>
            </a:r>
          </a:p>
          <a:p>
            <a:pPr marL="342900" indent="-342900" eaLnBrk="1" hangingPunct="1">
              <a:buFontTx/>
              <a:buChar char="-"/>
            </a:pPr>
            <a:r>
              <a:rPr lang="en-US" sz="2200">
                <a:latin typeface="Lucida Grande" charset="0"/>
                <a:ea typeface="Lucida Grande" charset="0"/>
                <a:cs typeface="Lucida Grande" charset="0"/>
                <a:sym typeface="Lucida Grande" charset="0"/>
              </a:rPr>
              <a:t>convergent structure</a:t>
            </a:r>
          </a:p>
          <a:p>
            <a:pPr marL="342900" indent="-342900" eaLnBrk="1" hangingPunct="1">
              <a:buFontTx/>
              <a:buChar char="-"/>
            </a:pPr>
            <a:endParaRPr lang="en-US" sz="2200">
              <a:latin typeface="Lucida Grande" charset="0"/>
              <a:ea typeface="Lucida Grande" charset="0"/>
              <a:cs typeface="Lucida Grande" charset="0"/>
              <a:sym typeface="Lucida Grande"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Grp="1" noRot="1" noChangeAspect="1" noChangeArrowheads="1"/>
          </p:cNvSpPr>
          <p:nvPr>
            <p:ph type="sldImg"/>
          </p:nvPr>
        </p:nvSpPr>
        <p:spPr>
          <a:solidFill>
            <a:srgbClr val="FFFFFF"/>
          </a:solidFill>
          <a:ln/>
        </p:spPr>
      </p:sp>
      <p:sp>
        <p:nvSpPr>
          <p:cNvPr id="49154" name="Rectangle 2"/>
          <p:cNvSpPr>
            <a:spLocks noGrp="1" noChangeArrowheads="1"/>
          </p:cNvSpPr>
          <p:nvPr>
            <p:ph type="body" idx="1"/>
          </p:nvPr>
        </p:nvSpPr>
        <p:spPr>
          <a:noFill/>
        </p:spPr>
        <p:txBody>
          <a:bodyPr/>
          <a:lstStyle/>
          <a:p>
            <a:pPr marL="171450" indent="-171450" eaLnBrk="1" hangingPunct="1">
              <a:buFontTx/>
              <a:buChar char="•"/>
            </a:pPr>
            <a:r>
              <a:rPr lang="en-US" sz="2200">
                <a:latin typeface="Lucida Grande" charset="0"/>
                <a:ea typeface="Lucida Grande" charset="0"/>
                <a:cs typeface="Lucida Grande" charset="0"/>
                <a:sym typeface="Lucida Grande" charset="0"/>
              </a:rPr>
              <a:t>One way to identify the types of premises required to support certain conclusions is to categorize the conclusions</a:t>
            </a:r>
          </a:p>
          <a:p>
            <a:pPr marL="171450" indent="-171450" eaLnBrk="1" hangingPunct="1">
              <a:buFontTx/>
              <a:buChar char="•"/>
            </a:pPr>
            <a:r>
              <a:rPr lang="en-US">
                <a:ea typeface="ＭＳ Ｐゴシック" charset="-128"/>
                <a:cs typeface="ＭＳ Ｐゴシック" charset="-128"/>
              </a:rPr>
              <a:t>That is, fact cases present conclusions about what was, is, or is predicted to be (Inch &amp; Warnick, 2009). Judgment cases present conclusions that are evaluative judgments, such as judgments about the merit, worth, or importance of something, someone, or an idea (Inch &amp; Warnick, 2009; Rieke et al., 2005; Zarefsky, 2005). Policy cases present conclusions about what kinds of steps or actions should be taken in future (Inch &amp; Warnick, 2009; Rieke et al., 2005). Brown (2011) notes that it is useful to distinguish between these three types of claims because the grounds required to support each are different. </a:t>
            </a:r>
            <a:endParaRPr lang="en-US" sz="2400">
              <a:ea typeface="ＭＳ Ｐゴシック" charset="-128"/>
              <a:cs typeface="ＭＳ Ｐゴシック" charset="-128"/>
            </a:endParaRPr>
          </a:p>
          <a:p>
            <a:pPr marL="171450" indent="-171450" eaLnBrk="1" hangingPunct="1">
              <a:buFontTx/>
              <a:buChar char="•"/>
            </a:pPr>
            <a:endParaRPr lang="en-US" sz="2200">
              <a:latin typeface="Lucida Grande" charset="0"/>
              <a:ea typeface="Lucida Grande" charset="0"/>
              <a:cs typeface="Lucida Grande" charset="0"/>
              <a:sym typeface="Lucida Grande"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Grp="1" noRot="1" noChangeAspect="1" noChangeArrowheads="1"/>
          </p:cNvSpPr>
          <p:nvPr>
            <p:ph type="sldImg"/>
          </p:nvPr>
        </p:nvSpPr>
        <p:spPr>
          <a:solidFill>
            <a:srgbClr val="FFFFFF"/>
          </a:solidFill>
          <a:ln/>
        </p:spPr>
      </p:sp>
      <p:sp>
        <p:nvSpPr>
          <p:cNvPr id="51202" name="Rectangle 2"/>
          <p:cNvSpPr>
            <a:spLocks noGrp="1" noChangeArrowheads="1"/>
          </p:cNvSpPr>
          <p:nvPr>
            <p:ph type="body" idx="1"/>
          </p:nvPr>
        </p:nvSpPr>
        <p:spPr>
          <a:noFill/>
        </p:spPr>
        <p:txBody>
          <a:bodyPr/>
          <a:lstStyle/>
          <a:p>
            <a:pPr eaLnBrk="1" hangingPunct="1"/>
            <a:r>
              <a:rPr lang="en-US" sz="1100" b="1">
                <a:solidFill>
                  <a:srgbClr val="000000"/>
                </a:solidFill>
                <a:ea typeface="ＭＳ Ｐゴシック" charset="-128"/>
                <a:cs typeface="ＭＳ Ｐゴシック" charset="-128"/>
              </a:rPr>
              <a:t>Systematically evaluated the extent to which agency</a:t>
            </a:r>
            <a:r>
              <a:rPr lang="ja-JP" altLang="en-US" sz="1100" b="1">
                <a:solidFill>
                  <a:srgbClr val="000000"/>
                </a:solidFill>
                <a:ea typeface="ＭＳ Ｐゴシック" charset="-128"/>
                <a:cs typeface="ＭＳ Ｐゴシック" charset="-128"/>
              </a:rPr>
              <a:t>’</a:t>
            </a:r>
            <a:r>
              <a:rPr lang="en-US" altLang="ja-JP" sz="1100" b="1">
                <a:solidFill>
                  <a:srgbClr val="000000"/>
                </a:solidFill>
                <a:ea typeface="ＭＳ Ｐゴシック" charset="-128"/>
                <a:cs typeface="ＭＳ Ｐゴシック" charset="-128"/>
              </a:rPr>
              <a:t>s current significance analysis method yields strong arguments.</a:t>
            </a:r>
            <a:endParaRPr lang="en-US" altLang="ja-JP">
              <a:ea typeface="ＭＳ Ｐゴシック" charset="-128"/>
              <a:cs typeface="ＭＳ Ｐゴシック" charset="-128"/>
            </a:endParaRP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I selected an argument analysis approach for four reasons;</a:t>
            </a:r>
          </a:p>
          <a:p>
            <a:pPr eaLnBrk="1" hangingPunct="1"/>
            <a:endParaRPr lang="en-US">
              <a:ea typeface="ＭＳ Ｐゴシック" charset="-128"/>
              <a:cs typeface="ＭＳ Ｐゴシック" charset="-128"/>
            </a:endParaRPr>
          </a:p>
          <a:p>
            <a:pPr eaLnBrk="1" hangingPunct="1">
              <a:buFont typeface="Calibri" charset="0"/>
              <a:buAutoNum type="arabicPeriod"/>
            </a:pPr>
            <a:r>
              <a:rPr lang="en-US">
                <a:ea typeface="ＭＳ Ｐゴシック" charset="-128"/>
                <a:cs typeface="ＭＳ Ｐゴシック" charset="-128"/>
              </a:rPr>
              <a:t>impact significance determinations are arguments (Brown, 2011; Lawrence, 2007b). That is, impact significance determinations are conclusions based on premises, they are formulated for and communicated to an audience, and they are debatable. Impact significance determinations are debatable because, as discussed previously, they are subjective value based judgments about the importance or gravity of impacts. They are also debatable because they are based on predictions about impact characteristics that have inherent uncertainties, as was also previously discussed. </a:t>
            </a:r>
          </a:p>
          <a:p>
            <a:pPr eaLnBrk="1" hangingPunct="1">
              <a:buFont typeface="Calibri" charset="0"/>
              <a:buAutoNum type="arabicPeriod"/>
            </a:pPr>
            <a:r>
              <a:rPr lang="en-US">
                <a:ea typeface="ＭＳ Ｐゴシック" charset="-128"/>
                <a:cs typeface="ＭＳ Ｐゴシック" charset="-128"/>
              </a:rPr>
              <a:t>argument analysis is a recognized method for assessing and identifying ways to improve argument structure and strength (Brown, 2011; Gasper &amp; George, 1998). </a:t>
            </a:r>
          </a:p>
          <a:p>
            <a:pPr eaLnBrk="1" hangingPunct="1">
              <a:buFont typeface="Calibri" charset="0"/>
              <a:buAutoNum type="arabicPeriod"/>
            </a:pPr>
            <a:r>
              <a:rPr lang="en-US">
                <a:ea typeface="ＭＳ Ｐゴシック" charset="-128"/>
                <a:cs typeface="ＭＳ Ｐゴシック" charset="-128"/>
              </a:rPr>
              <a:t>The impact assessment literature indicates that impact significance determinations are often not well-substantiated (Haddock, 2010; Lawrence; 2007a; Ross et al., 2006; Rossouw, 2003; Wood, 2008). Argument analysis is an appropriate means of verifying this observation because it is a means of assessing how well conclusions are substantiated by strong arguments that explicitly and comprehensively explain the reasons and rationale supporting conclusions. </a:t>
            </a:r>
          </a:p>
          <a:p>
            <a:pPr eaLnBrk="1" hangingPunct="1">
              <a:buFont typeface="Calibri" charset="0"/>
              <a:buAutoNum type="arabicPeriod"/>
            </a:pPr>
            <a:r>
              <a:rPr lang="en-US">
                <a:ea typeface="ＭＳ Ｐゴシック" charset="-128"/>
                <a:cs typeface="ＭＳ Ｐゴシック" charset="-128"/>
              </a:rPr>
              <a:t>An argument analysis approach was selected to position this study within an apparent gap in the research on impact significance, identified by Lawrence (2007b), with respect to the application of the tools of argumentation in impact significance determinations. Specifically, Lawrence (2007b) indicates that </a:t>
            </a:r>
            <a:r>
              <a:rPr lang="ja-JP" altLang="en-US">
                <a:ea typeface="ＭＳ Ｐゴシック" charset="-128"/>
                <a:cs typeface="ＭＳ Ｐゴシック" charset="-128"/>
              </a:rPr>
              <a:t>“</a:t>
            </a:r>
            <a:r>
              <a:rPr lang="en-US" altLang="ja-JP">
                <a:ea typeface="ＭＳ Ｐゴシック" charset="-128"/>
                <a:cs typeface="ＭＳ Ｐゴシック" charset="-128"/>
              </a:rPr>
              <a:t>reasoned argumentation</a:t>
            </a:r>
            <a:r>
              <a:rPr lang="ja-JP" altLang="en-US">
                <a:ea typeface="ＭＳ Ｐゴシック" charset="-128"/>
                <a:cs typeface="ＭＳ Ｐゴシック" charset="-128"/>
              </a:rPr>
              <a:t>”</a:t>
            </a:r>
            <a:r>
              <a:rPr lang="en-US" altLang="ja-JP">
                <a:ea typeface="ＭＳ Ｐゴシック" charset="-128"/>
                <a:cs typeface="ＭＳ Ｐゴシック" charset="-128"/>
              </a:rPr>
              <a:t> is a flexible and advantageous means of substantiating and communicating impact significance determinations, but little attention has been directed at how the field of argumentation is and could be applied in impact significance determinations. Lawrence (2007b) and Noble (2010) also suggest argumentation is an appropriate framework for carrying out composite approaches to impact significance analysis that are promoted by both Lawrence (2007b) and Noble (2010) for their ability to accommodate both technical and value based types of data. </a:t>
            </a:r>
            <a:endParaRPr lang="en-US">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Rot="1" noChangeAspect="1" noChangeArrowheads="1"/>
          </p:cNvSpPr>
          <p:nvPr>
            <p:ph type="sldImg"/>
          </p:nvPr>
        </p:nvSpPr>
        <p:spPr>
          <a:solidFill>
            <a:srgbClr val="FFFFFF"/>
          </a:solidFill>
          <a:ln/>
        </p:spPr>
      </p:sp>
      <p:sp>
        <p:nvSpPr>
          <p:cNvPr id="64514" name="Rectangle 2"/>
          <p:cNvSpPr>
            <a:spLocks noGrp="1" noChangeArrowheads="1"/>
          </p:cNvSpPr>
          <p:nvPr>
            <p:ph type="body" idx="1"/>
          </p:nvPr>
        </p:nvSpPr>
        <p:spPr>
          <a:noFill/>
        </p:spPr>
        <p:txBody>
          <a:bodyPr/>
          <a:lstStyle/>
          <a:p>
            <a:pPr eaLnBrk="1" hangingPunct="1"/>
            <a:r>
              <a:rPr lang="en-US" sz="2400">
                <a:ea typeface="ＭＳ Ｐゴシック" charset="-128"/>
                <a:cs typeface="ＭＳ Ｐゴシック" charset="-128"/>
              </a:rPr>
              <a:t>See thesis for rationale supporting each.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cy-GB"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y-GB"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800" y="2044700"/>
            <a:ext cx="3073400" cy="4521200"/>
          </a:xfrm>
        </p:spPr>
        <p:txBody>
          <a:bodyPr vert="eaVert"/>
          <a:lstStyle/>
          <a:p>
            <a:r>
              <a:rPr lang="cy-GB" smtClean="0"/>
              <a:t>Click to edit Master title style</a:t>
            </a:r>
            <a:endParaRPr lang="en-US"/>
          </a:p>
        </p:txBody>
      </p:sp>
      <p:sp>
        <p:nvSpPr>
          <p:cNvPr id="3" name="Vertical Text Placeholder 2"/>
          <p:cNvSpPr>
            <a:spLocks noGrp="1"/>
          </p:cNvSpPr>
          <p:nvPr>
            <p:ph type="body" orient="vert" idx="1"/>
          </p:nvPr>
        </p:nvSpPr>
        <p:spPr>
          <a:xfrm>
            <a:off x="355600" y="2044700"/>
            <a:ext cx="9067800" cy="4521200"/>
          </a:xfrm>
        </p:spPr>
        <p:txBody>
          <a:bodyPr vert="eaVert"/>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cy-GB"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y-GB" smtClean="0"/>
              <a:t>Click to edit Master subtitle style</a:t>
            </a:r>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Content Placeholder 2"/>
          <p:cNvSpPr>
            <a:spLocks noGrp="1"/>
          </p:cNvSpPr>
          <p:nvPr>
            <p:ph idx="1"/>
          </p:nvPr>
        </p:nvSpPr>
        <p:spPr/>
        <p:txBody>
          <a:body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cy-GB"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Content Placeholder 2"/>
          <p:cNvSpPr>
            <a:spLocks noGrp="1"/>
          </p:cNvSpPr>
          <p:nvPr>
            <p:ph sz="half" idx="1"/>
          </p:nvPr>
        </p:nvSpPr>
        <p:spPr>
          <a:xfrm>
            <a:off x="355600" y="3187700"/>
            <a:ext cx="6070600" cy="584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4" name="Content Placeholder 3"/>
          <p:cNvSpPr>
            <a:spLocks noGrp="1"/>
          </p:cNvSpPr>
          <p:nvPr>
            <p:ph sz="half" idx="2"/>
          </p:nvPr>
        </p:nvSpPr>
        <p:spPr>
          <a:xfrm>
            <a:off x="6578600" y="3187700"/>
            <a:ext cx="6070600" cy="584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cy-GB"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cy-GB"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Content Placeholder 2"/>
          <p:cNvSpPr>
            <a:spLocks noGrp="1"/>
          </p:cNvSpPr>
          <p:nvPr>
            <p:ph idx="1"/>
          </p:nvPr>
        </p:nvSpPr>
        <p:spPr/>
        <p:txBody>
          <a:body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cy-GB"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800" y="254000"/>
            <a:ext cx="3073400" cy="8775700"/>
          </a:xfrm>
        </p:spPr>
        <p:txBody>
          <a:bodyPr vert="eaVert"/>
          <a:lstStyle/>
          <a:p>
            <a:r>
              <a:rPr lang="cy-GB" smtClean="0"/>
              <a:t>Click to edit Master title style</a:t>
            </a:r>
            <a:endParaRPr lang="en-US"/>
          </a:p>
        </p:txBody>
      </p:sp>
      <p:sp>
        <p:nvSpPr>
          <p:cNvPr id="3" name="Vertical Text Placeholder 2"/>
          <p:cNvSpPr>
            <a:spLocks noGrp="1"/>
          </p:cNvSpPr>
          <p:nvPr>
            <p:ph type="body" orient="vert" idx="1"/>
          </p:nvPr>
        </p:nvSpPr>
        <p:spPr>
          <a:xfrm>
            <a:off x="355600" y="254000"/>
            <a:ext cx="9067800" cy="8775700"/>
          </a:xfrm>
        </p:spPr>
        <p:txBody>
          <a:bodyPr vert="eaVert"/>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cy-GB"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y-GB"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cy-GB"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cy-GB"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cy-GB"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cy-GB"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cy-GB"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Light"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800" y="254000"/>
            <a:ext cx="3073400" cy="8458200"/>
          </a:xfrm>
        </p:spPr>
        <p:txBody>
          <a:bodyPr vert="eaVert"/>
          <a:lstStyle/>
          <a:p>
            <a:r>
              <a:rPr lang="cy-GB" smtClean="0"/>
              <a:t>Click to edit Master title style</a:t>
            </a:r>
            <a:endParaRPr lang="en-US"/>
          </a:p>
        </p:txBody>
      </p:sp>
      <p:sp>
        <p:nvSpPr>
          <p:cNvPr id="3" name="Vertical Text Placeholder 2"/>
          <p:cNvSpPr>
            <a:spLocks noGrp="1"/>
          </p:cNvSpPr>
          <p:nvPr>
            <p:ph type="body" orient="vert" idx="1"/>
          </p:nvPr>
        </p:nvSpPr>
        <p:spPr>
          <a:xfrm>
            <a:off x="355600" y="254000"/>
            <a:ext cx="9067800" cy="8458200"/>
          </a:xfrm>
          <a:prstGeom prst="rect">
            <a:avLst/>
          </a:prstGeom>
        </p:spPr>
        <p:txBody>
          <a:bodyPr vert="eaVert"/>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
        <p:nvSpPr>
          <p:cNvPr id="3" name="Content Placeholder 2"/>
          <p:cNvSpPr>
            <a:spLocks noGrp="1"/>
          </p:cNvSpPr>
          <p:nvPr>
            <p:ph sz="half" idx="1"/>
          </p:nvPr>
        </p:nvSpPr>
        <p:spPr>
          <a:xfrm>
            <a:off x="355600" y="5270500"/>
            <a:ext cx="6070600"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4" name="Content Placeholder 3"/>
          <p:cNvSpPr>
            <a:spLocks noGrp="1"/>
          </p:cNvSpPr>
          <p:nvPr>
            <p:ph sz="half" idx="2"/>
          </p:nvPr>
        </p:nvSpPr>
        <p:spPr>
          <a:xfrm>
            <a:off x="6578600" y="5270500"/>
            <a:ext cx="6070600" cy="129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cy-GB"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cy-GB"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y-GB" smtClean="0"/>
              <a:t>Click to edit Master text styles</a:t>
            </a:r>
          </a:p>
          <a:p>
            <a:pPr lvl="1"/>
            <a:r>
              <a:rPr lang="cy-GB" smtClean="0"/>
              <a:t>Second level</a:t>
            </a:r>
          </a:p>
          <a:p>
            <a:pPr lvl="2"/>
            <a:r>
              <a:rPr lang="cy-GB" smtClean="0"/>
              <a:t>Third level</a:t>
            </a:r>
          </a:p>
          <a:p>
            <a:pPr lvl="3"/>
            <a:r>
              <a:rPr lang="cy-GB" smtClean="0"/>
              <a:t>Fourth level</a:t>
            </a:r>
          </a:p>
          <a:p>
            <a:pPr lvl="4"/>
            <a:r>
              <a:rPr lang="cy-GB"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cy-GB"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55600" y="2044700"/>
            <a:ext cx="12293600" cy="32385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a:sym typeface="Gill Sans Light" charset="0"/>
              </a:rPr>
              <a:t>Click to edit Master title style</a:t>
            </a:r>
          </a:p>
        </p:txBody>
      </p:sp>
      <p:sp>
        <p:nvSpPr>
          <p:cNvPr id="1027" name="Rectangle 2"/>
          <p:cNvSpPr>
            <a:spLocks noGrp="1" noChangeArrowheads="1"/>
          </p:cNvSpPr>
          <p:nvPr>
            <p:ph type="body" idx="1"/>
          </p:nvPr>
        </p:nvSpPr>
        <p:spPr bwMode="auto">
          <a:xfrm>
            <a:off x="355600" y="5270500"/>
            <a:ext cx="12293600" cy="1295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a:sym typeface="Gill Sans Light" charset="0"/>
              </a:rPr>
              <a:t>Click to edit Master text styles</a:t>
            </a:r>
          </a:p>
          <a:p>
            <a:pPr lvl="1"/>
            <a:r>
              <a:rPr lang="en-US">
                <a:sym typeface="Gill Sans Light" charset="0"/>
              </a:rPr>
              <a:t>Second level</a:t>
            </a:r>
          </a:p>
          <a:p>
            <a:pPr lvl="2"/>
            <a:r>
              <a:rPr lang="en-US">
                <a:sym typeface="Gill Sans Light" charset="0"/>
              </a:rPr>
              <a:t>Third level</a:t>
            </a:r>
          </a:p>
          <a:p>
            <a:pPr lvl="3"/>
            <a:r>
              <a:rPr lang="en-US">
                <a:sym typeface="Gill Sans Light" charset="0"/>
              </a:rPr>
              <a:t>Fourth level</a:t>
            </a:r>
          </a:p>
          <a:p>
            <a:pPr lvl="4"/>
            <a:r>
              <a:rPr lang="en-US">
                <a:sym typeface="Gill Sans Light" charset="0"/>
              </a:rPr>
              <a:t>Fifth level</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ransition xmlns:p14="http://schemas.microsoft.com/office/powerpoint/2010/main"/>
  <p:txStyles>
    <p:titleStyle>
      <a:lvl1pPr algn="ctr" rtl="0" eaLnBrk="0" fontAlgn="base" hangingPunct="0">
        <a:spcBef>
          <a:spcPct val="0"/>
        </a:spcBef>
        <a:spcAft>
          <a:spcPct val="0"/>
        </a:spcAft>
        <a:defRPr sz="7200">
          <a:solidFill>
            <a:schemeClr val="tx1"/>
          </a:solidFill>
          <a:latin typeface="+mj-lt"/>
          <a:ea typeface="+mj-ea"/>
          <a:cs typeface="+mj-cs"/>
          <a:sym typeface="Gill Sans Light" charset="0"/>
        </a:defRPr>
      </a:lvl1pPr>
      <a:lvl2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5pPr>
      <a:lvl6pPr marL="4572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6pPr>
      <a:lvl7pPr marL="9144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7pPr>
      <a:lvl8pPr marL="13716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8pPr>
      <a:lvl9pPr marL="18288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9pPr>
    </p:titleStyle>
    <p:bodyStyle>
      <a:lvl1pPr marL="342900" indent="-342900" algn="ctr" rtl="0" eaLnBrk="0" fontAlgn="base" hangingPunct="0">
        <a:spcBef>
          <a:spcPct val="0"/>
        </a:spcBef>
        <a:spcAft>
          <a:spcPct val="0"/>
        </a:spcAft>
        <a:defRPr sz="3800">
          <a:solidFill>
            <a:schemeClr val="tx1"/>
          </a:solidFill>
          <a:latin typeface="+mn-lt"/>
          <a:ea typeface="+mn-ea"/>
          <a:cs typeface="+mn-cs"/>
          <a:sym typeface="Gill Sans Light" charset="0"/>
        </a:defRPr>
      </a:lvl1pPr>
      <a:lvl2pPr marL="742950" indent="-285750" algn="ctr" rtl="0" eaLnBrk="0" fontAlgn="base" hangingPunct="0">
        <a:spcBef>
          <a:spcPct val="0"/>
        </a:spcBef>
        <a:spcAft>
          <a:spcPct val="0"/>
        </a:spcAft>
        <a:defRPr sz="3800">
          <a:solidFill>
            <a:schemeClr val="tx1"/>
          </a:solidFill>
          <a:latin typeface="+mn-lt"/>
          <a:ea typeface="+mn-ea"/>
          <a:cs typeface="+mn-cs"/>
          <a:sym typeface="Gill Sans Light" charset="0"/>
        </a:defRPr>
      </a:lvl2pPr>
      <a:lvl3pPr marL="1143000" indent="-228600" algn="ctr" rtl="0" eaLnBrk="0" fontAlgn="base" hangingPunct="0">
        <a:spcBef>
          <a:spcPct val="0"/>
        </a:spcBef>
        <a:spcAft>
          <a:spcPct val="0"/>
        </a:spcAft>
        <a:defRPr sz="3800">
          <a:solidFill>
            <a:schemeClr val="tx1"/>
          </a:solidFill>
          <a:latin typeface="+mn-lt"/>
          <a:ea typeface="+mn-ea"/>
          <a:cs typeface="+mn-cs"/>
          <a:sym typeface="Gill Sans Light" charset="0"/>
        </a:defRPr>
      </a:lvl3pPr>
      <a:lvl4pPr marL="1600200" indent="-228600" algn="ctr" rtl="0" eaLnBrk="0" fontAlgn="base" hangingPunct="0">
        <a:spcBef>
          <a:spcPct val="0"/>
        </a:spcBef>
        <a:spcAft>
          <a:spcPct val="0"/>
        </a:spcAft>
        <a:defRPr sz="3800">
          <a:solidFill>
            <a:schemeClr val="tx1"/>
          </a:solidFill>
          <a:latin typeface="+mn-lt"/>
          <a:ea typeface="+mn-ea"/>
          <a:cs typeface="+mn-cs"/>
          <a:sym typeface="Gill Sans Light" charset="0"/>
        </a:defRPr>
      </a:lvl4pPr>
      <a:lvl5pPr marL="2057400" indent="-228600" algn="ctr" rtl="0" eaLnBrk="0" fontAlgn="base" hangingPunct="0">
        <a:spcBef>
          <a:spcPct val="0"/>
        </a:spcBef>
        <a:spcAft>
          <a:spcPct val="0"/>
        </a:spcAft>
        <a:defRPr sz="3800">
          <a:solidFill>
            <a:schemeClr val="tx1"/>
          </a:solidFill>
          <a:latin typeface="+mn-lt"/>
          <a:ea typeface="+mn-ea"/>
          <a:cs typeface="+mn-cs"/>
          <a:sym typeface="Gill Sans Light" charset="0"/>
        </a:defRPr>
      </a:lvl5pPr>
      <a:lvl6pPr marL="457200" algn="ctr" rtl="0" fontAlgn="base">
        <a:spcBef>
          <a:spcPct val="0"/>
        </a:spcBef>
        <a:spcAft>
          <a:spcPct val="0"/>
        </a:spcAft>
        <a:defRPr sz="3800">
          <a:solidFill>
            <a:schemeClr val="tx1"/>
          </a:solidFill>
          <a:latin typeface="+mn-lt"/>
          <a:ea typeface="+mn-ea"/>
          <a:cs typeface="+mn-cs"/>
          <a:sym typeface="Gill Sans Light" charset="0"/>
        </a:defRPr>
      </a:lvl6pPr>
      <a:lvl7pPr marL="914400" algn="ctr" rtl="0" fontAlgn="base">
        <a:spcBef>
          <a:spcPct val="0"/>
        </a:spcBef>
        <a:spcAft>
          <a:spcPct val="0"/>
        </a:spcAft>
        <a:defRPr sz="3800">
          <a:solidFill>
            <a:schemeClr val="tx1"/>
          </a:solidFill>
          <a:latin typeface="+mn-lt"/>
          <a:ea typeface="+mn-ea"/>
          <a:cs typeface="+mn-cs"/>
          <a:sym typeface="Gill Sans Light" charset="0"/>
        </a:defRPr>
      </a:lvl7pPr>
      <a:lvl8pPr marL="1371600" algn="ctr" rtl="0" fontAlgn="base">
        <a:spcBef>
          <a:spcPct val="0"/>
        </a:spcBef>
        <a:spcAft>
          <a:spcPct val="0"/>
        </a:spcAft>
        <a:defRPr sz="3800">
          <a:solidFill>
            <a:schemeClr val="tx1"/>
          </a:solidFill>
          <a:latin typeface="+mn-lt"/>
          <a:ea typeface="+mn-ea"/>
          <a:cs typeface="+mn-cs"/>
          <a:sym typeface="Gill Sans Light" charset="0"/>
        </a:defRPr>
      </a:lvl8pPr>
      <a:lvl9pPr marL="1828800" algn="ctr" rtl="0" fontAlgn="base">
        <a:spcBef>
          <a:spcPct val="0"/>
        </a:spcBef>
        <a:spcAft>
          <a:spcPct val="0"/>
        </a:spcAft>
        <a:defRPr sz="3800">
          <a:solidFill>
            <a:schemeClr val="tx1"/>
          </a:solidFill>
          <a:latin typeface="+mn-lt"/>
          <a:ea typeface="+mn-ea"/>
          <a:cs typeface="+mn-cs"/>
          <a:sym typeface="Gill Sans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bwMode="auto">
          <a:xfrm>
            <a:off x="355600" y="254000"/>
            <a:ext cx="12293600" cy="24384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Light" charset="0"/>
              </a:rPr>
              <a:t>Click to edit Master title style</a:t>
            </a:r>
          </a:p>
        </p:txBody>
      </p:sp>
      <p:sp>
        <p:nvSpPr>
          <p:cNvPr id="13315" name="Rectangle 2"/>
          <p:cNvSpPr>
            <a:spLocks noGrp="1" noChangeArrowheads="1"/>
          </p:cNvSpPr>
          <p:nvPr>
            <p:ph type="body" idx="1"/>
          </p:nvPr>
        </p:nvSpPr>
        <p:spPr bwMode="auto">
          <a:xfrm>
            <a:off x="355600" y="3187700"/>
            <a:ext cx="12293600" cy="58420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Light" charset="0"/>
              </a:rPr>
              <a:t>Click to edit Master text styles</a:t>
            </a:r>
          </a:p>
          <a:p>
            <a:pPr lvl="1"/>
            <a:r>
              <a:rPr lang="en-US">
                <a:sym typeface="Gill Sans Light" charset="0"/>
              </a:rPr>
              <a:t>Second level</a:t>
            </a:r>
          </a:p>
          <a:p>
            <a:pPr lvl="2"/>
            <a:r>
              <a:rPr lang="en-US">
                <a:sym typeface="Gill Sans Light" charset="0"/>
              </a:rPr>
              <a:t>Third level</a:t>
            </a:r>
          </a:p>
          <a:p>
            <a:pPr lvl="3"/>
            <a:r>
              <a:rPr lang="en-US">
                <a:sym typeface="Gill Sans Light" charset="0"/>
              </a:rPr>
              <a:t>Fourth level</a:t>
            </a:r>
          </a:p>
          <a:p>
            <a:pPr lvl="4"/>
            <a:r>
              <a:rPr lang="en-US">
                <a:sym typeface="Gill Sans Light" charset="0"/>
              </a:rPr>
              <a:t>Fifth level</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ransition xmlns:p14="http://schemas.microsoft.com/office/powerpoint/2010/main"/>
  <p:txStyles>
    <p:titleStyle>
      <a:lvl1pPr algn="ctr" rtl="0" eaLnBrk="0" fontAlgn="base" hangingPunct="0">
        <a:spcBef>
          <a:spcPct val="0"/>
        </a:spcBef>
        <a:spcAft>
          <a:spcPct val="0"/>
        </a:spcAft>
        <a:defRPr sz="7200">
          <a:solidFill>
            <a:schemeClr val="tx1"/>
          </a:solidFill>
          <a:latin typeface="+mj-lt"/>
          <a:ea typeface="+mj-ea"/>
          <a:cs typeface="+mj-cs"/>
          <a:sym typeface="Gill Sans Light" charset="0"/>
        </a:defRPr>
      </a:lvl1pPr>
      <a:lvl2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5pPr>
      <a:lvl6pPr marL="4572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6pPr>
      <a:lvl7pPr marL="9144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7pPr>
      <a:lvl8pPr marL="13716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8pPr>
      <a:lvl9pPr marL="18288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9pPr>
    </p:titleStyle>
    <p:bodyStyle>
      <a:lvl1pPr marL="3048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1pPr>
      <a:lvl2pPr marL="6350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2pPr>
      <a:lvl3pPr marL="10160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3pPr>
      <a:lvl4pPr marL="13970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4pPr>
      <a:lvl5pPr marL="17780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5pPr>
      <a:lvl6pPr marL="22352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6pPr>
      <a:lvl7pPr marL="26924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7pPr>
      <a:lvl8pPr marL="31496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8pPr>
      <a:lvl9pPr marL="36068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bwMode="auto">
          <a:xfrm>
            <a:off x="355600" y="254000"/>
            <a:ext cx="12293600" cy="24384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Gill Sans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ransition xmlns:p14="http://schemas.microsoft.com/office/powerpoint/2010/main"/>
  <p:txStyles>
    <p:titleStyle>
      <a:lvl1pPr algn="ctr" rtl="0" eaLnBrk="0" fontAlgn="base" hangingPunct="0">
        <a:spcBef>
          <a:spcPct val="0"/>
        </a:spcBef>
        <a:spcAft>
          <a:spcPct val="0"/>
        </a:spcAft>
        <a:defRPr sz="7200">
          <a:solidFill>
            <a:schemeClr val="tx1"/>
          </a:solidFill>
          <a:latin typeface="+mj-lt"/>
          <a:ea typeface="+mj-ea"/>
          <a:cs typeface="+mj-cs"/>
          <a:sym typeface="Gill Sans Light" charset="0"/>
        </a:defRPr>
      </a:lvl1pPr>
      <a:lvl2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2pPr>
      <a:lvl3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3pPr>
      <a:lvl4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4pPr>
      <a:lvl5pPr algn="ctr" rtl="0" eaLnBrk="0" fontAlgn="base" hangingPunct="0">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5pPr>
      <a:lvl6pPr marL="4572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6pPr>
      <a:lvl7pPr marL="9144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7pPr>
      <a:lvl8pPr marL="13716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8pPr>
      <a:lvl9pPr marL="1828800" algn="ctr" rtl="0" fontAlgn="base">
        <a:spcBef>
          <a:spcPct val="0"/>
        </a:spcBef>
        <a:spcAft>
          <a:spcPct val="0"/>
        </a:spcAft>
        <a:defRPr sz="7200">
          <a:solidFill>
            <a:schemeClr val="tx1"/>
          </a:solidFill>
          <a:latin typeface="Gill Sans Light" charset="0"/>
          <a:ea typeface="ヒラギノ角ゴ ProN W3" charset="0"/>
          <a:cs typeface="ヒラギノ角ゴ ProN W3" charset="0"/>
          <a:sym typeface="Gill Sans Light" charset="0"/>
        </a:defRPr>
      </a:lvl9pPr>
    </p:titleStyle>
    <p:bodyStyle>
      <a:lvl1pPr marL="3048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1pPr>
      <a:lvl2pPr marL="6858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2pPr>
      <a:lvl3pPr marL="10668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3pPr>
      <a:lvl4pPr marL="14478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4pPr>
      <a:lvl5pPr marL="1828800" indent="-304800" algn="l" rtl="0" eaLnBrk="0" fontAlgn="base" hangingPunct="0">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5pPr>
      <a:lvl6pPr marL="22860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6pPr>
      <a:lvl7pPr marL="27432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7pPr>
      <a:lvl8pPr marL="32004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8pPr>
      <a:lvl9pPr marL="3657600" indent="-304800" algn="l" rtl="0" fontAlgn="base">
        <a:spcBef>
          <a:spcPts val="3800"/>
        </a:spcBef>
        <a:spcAft>
          <a:spcPct val="0"/>
        </a:spcAft>
        <a:buClr>
          <a:srgbClr val="414141"/>
        </a:buClr>
        <a:buSzPct val="81000"/>
        <a:buFont typeface="Gill Sans Light" charset="0"/>
        <a:buChar char="•"/>
        <a:defRPr sz="3800">
          <a:solidFill>
            <a:schemeClr val="tx1"/>
          </a:solidFill>
          <a:latin typeface="+mn-lt"/>
          <a:ea typeface="+mn-ea"/>
          <a:cs typeface="+mn-cs"/>
          <a:sym typeface="Gill Sans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3.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xfrm>
            <a:off x="0" y="1676400"/>
            <a:ext cx="13004800" cy="2311400"/>
          </a:xfrm>
        </p:spPr>
        <p:txBody>
          <a:bodyPr/>
          <a:lstStyle/>
          <a:p>
            <a:pPr eaLnBrk="1" hangingPunct="1"/>
            <a:r>
              <a:rPr lang="en-US" sz="6000" b="1">
                <a:solidFill>
                  <a:srgbClr val="000000"/>
                </a:solidFill>
                <a:latin typeface="Gill Sans" charset="0"/>
                <a:ea typeface="Gill Sans" charset="0"/>
                <a:cs typeface="Gill Sans" charset="0"/>
              </a:rPr>
              <a:t>Exploring the Use of </a:t>
            </a:r>
            <a:r>
              <a:rPr lang="ja-JP" altLang="en-US" sz="6000" b="1">
                <a:solidFill>
                  <a:srgbClr val="000000"/>
                </a:solidFill>
                <a:latin typeface="Gill Sans" charset="0"/>
                <a:ea typeface="Gill Sans" charset="0"/>
                <a:cs typeface="Gill Sans" charset="0"/>
              </a:rPr>
              <a:t>‘</a:t>
            </a:r>
            <a:r>
              <a:rPr lang="en-US" altLang="ja-JP" sz="6000" b="1">
                <a:solidFill>
                  <a:srgbClr val="000000"/>
                </a:solidFill>
                <a:latin typeface="Gill Sans" charset="0"/>
                <a:ea typeface="Gill Sans" charset="0"/>
                <a:cs typeface="Gill Sans" charset="0"/>
              </a:rPr>
              <a:t>Argument</a:t>
            </a:r>
            <a:r>
              <a:rPr lang="ja-JP" altLang="en-US" sz="6000" b="1">
                <a:solidFill>
                  <a:srgbClr val="000000"/>
                </a:solidFill>
                <a:latin typeface="Gill Sans" charset="0"/>
                <a:ea typeface="Gill Sans" charset="0"/>
                <a:cs typeface="Gill Sans" charset="0"/>
              </a:rPr>
              <a:t>’</a:t>
            </a:r>
            <a:r>
              <a:rPr lang="en-US" altLang="ja-JP" sz="6000" b="1">
                <a:solidFill>
                  <a:srgbClr val="000000"/>
                </a:solidFill>
                <a:latin typeface="Gill Sans" charset="0"/>
                <a:ea typeface="Gill Sans" charset="0"/>
                <a:cs typeface="Gill Sans" charset="0"/>
              </a:rPr>
              <a:t> </a:t>
            </a:r>
            <a:br>
              <a:rPr lang="en-US" altLang="ja-JP" sz="6000" b="1">
                <a:solidFill>
                  <a:srgbClr val="000000"/>
                </a:solidFill>
                <a:latin typeface="Gill Sans" charset="0"/>
                <a:ea typeface="Gill Sans" charset="0"/>
                <a:cs typeface="Gill Sans" charset="0"/>
              </a:rPr>
            </a:br>
            <a:r>
              <a:rPr lang="en-US" altLang="ja-JP" sz="6000" b="1">
                <a:solidFill>
                  <a:srgbClr val="000000"/>
                </a:solidFill>
                <a:latin typeface="Gill Sans" charset="0"/>
                <a:ea typeface="Gill Sans" charset="0"/>
                <a:cs typeface="Gill Sans" charset="0"/>
              </a:rPr>
              <a:t>in Impact Assessment</a:t>
            </a:r>
            <a:endParaRPr lang="en-US" sz="7400" b="1" i="1">
              <a:solidFill>
                <a:srgbClr val="000000"/>
              </a:solidFill>
              <a:latin typeface="Gill Sans" charset="0"/>
              <a:ea typeface="Gill Sans" charset="0"/>
              <a:cs typeface="Gill Sans" charset="0"/>
              <a:sym typeface="Gill Sans" charset="0"/>
            </a:endParaRPr>
          </a:p>
        </p:txBody>
      </p:sp>
      <p:sp>
        <p:nvSpPr>
          <p:cNvPr id="38914" name="Rectangle 2"/>
          <p:cNvSpPr>
            <a:spLocks noGrp="1" noChangeArrowheads="1"/>
          </p:cNvSpPr>
          <p:nvPr>
            <p:ph type="body" idx="1"/>
          </p:nvPr>
        </p:nvSpPr>
        <p:spPr>
          <a:xfrm>
            <a:off x="355600" y="6400800"/>
            <a:ext cx="12293600" cy="2260600"/>
          </a:xfrm>
        </p:spPr>
        <p:txBody>
          <a:bodyPr/>
          <a:lstStyle/>
          <a:p>
            <a:pPr marL="0" indent="0" algn="l" eaLnBrk="1" hangingPunct="1"/>
            <a:r>
              <a:rPr lang="en-US" sz="3600" b="1" i="1">
                <a:solidFill>
                  <a:srgbClr val="000000"/>
                </a:solidFill>
                <a:latin typeface="Gill Sans" charset="0"/>
                <a:ea typeface="ヒラギノ角ゴ ProN W6" charset="0"/>
                <a:cs typeface="ヒラギノ角ゴ ProN W6" charset="0"/>
              </a:rPr>
              <a:t>Tim Hicks &amp; Glenn Brown</a:t>
            </a:r>
          </a:p>
          <a:p>
            <a:pPr marL="0" indent="0" eaLnBrk="1" hangingPunct="1"/>
            <a:endParaRPr lang="en-US" sz="2800" b="1" i="1">
              <a:solidFill>
                <a:srgbClr val="000000"/>
              </a:solidFill>
              <a:latin typeface="Gill Sans" charset="0"/>
              <a:ea typeface="ヒラギノ角ゴ ProN W6" charset="0"/>
              <a:cs typeface="ヒラギノ角ゴ ProN W6" charset="0"/>
            </a:endParaRPr>
          </a:p>
          <a:p>
            <a:pPr marL="0" indent="0" algn="l" eaLnBrk="1" hangingPunct="1"/>
            <a:r>
              <a:rPr lang="en-US" sz="3600" b="1" i="1">
                <a:solidFill>
                  <a:srgbClr val="000000"/>
                </a:solidFill>
                <a:latin typeface="Gill Sans" charset="0"/>
                <a:ea typeface="ヒラギノ角ゴ ProN W6" charset="0"/>
                <a:cs typeface="ヒラギノ角ゴ ProN W6" charset="0"/>
              </a:rPr>
              <a:t>IAIA 2013</a:t>
            </a:r>
            <a:endParaRPr lang="en-US" sz="37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Grp="1" noChangeArrowheads="1"/>
          </p:cNvSpPr>
          <p:nvPr>
            <p:ph type="title"/>
          </p:nvPr>
        </p:nvSpPr>
        <p:spPr>
          <a:xfrm>
            <a:off x="355600" y="398463"/>
            <a:ext cx="12293600" cy="1382712"/>
          </a:xfrm>
        </p:spPr>
        <p:txBody>
          <a:bodyPr/>
          <a:lstStyle/>
          <a:p>
            <a:pPr eaLnBrk="1" hangingPunct="1"/>
            <a:r>
              <a:rPr lang="en-US">
                <a:solidFill>
                  <a:srgbClr val="000000"/>
                </a:solidFill>
                <a:latin typeface="Gill Sans" charset="0"/>
              </a:rPr>
              <a:t>RESULTS</a:t>
            </a:r>
            <a:endParaRPr lang="en-US">
              <a:solidFill>
                <a:srgbClr val="000000"/>
              </a:solidFill>
            </a:endParaRPr>
          </a:p>
        </p:txBody>
      </p:sp>
      <p:sp>
        <p:nvSpPr>
          <p:cNvPr id="52226" name="Rectangle 2"/>
          <p:cNvSpPr>
            <a:spLocks/>
          </p:cNvSpPr>
          <p:nvPr/>
        </p:nvSpPr>
        <p:spPr bwMode="auto">
          <a:xfrm>
            <a:off x="533400" y="4114800"/>
            <a:ext cx="12234863" cy="4368800"/>
          </a:xfrm>
          <a:prstGeom prst="rect">
            <a:avLst/>
          </a:prstGeom>
          <a:noFill/>
          <a:ln w="12700">
            <a:noFill/>
            <a:miter lim="800000"/>
            <a:headEnd/>
            <a:tailEnd/>
          </a:ln>
        </p:spPr>
        <p:txBody>
          <a:bodyPr lIns="0" tIns="0" rIns="0" bIns="0" anchor="ctr">
            <a:prstTxWarp prst="textNoShape">
              <a:avLst/>
            </a:prstTxWarp>
          </a:bodyPr>
          <a:lstStyle/>
          <a:p>
            <a:pPr marL="330200" indent="-3302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Data is present, but not presented as strong argument.</a:t>
            </a:r>
          </a:p>
          <a:p>
            <a:pPr marL="330200" indent="-330200">
              <a:buClr>
                <a:srgbClr val="000000"/>
              </a:buClr>
              <a:buSzPct val="80000"/>
            </a:pPr>
            <a:endParaRPr lang="en-US">
              <a:solidFill>
                <a:srgbClr val="000000"/>
              </a:solidFill>
              <a:latin typeface="Gill Sans" charset="0"/>
              <a:ea typeface="ＭＳ Ｐゴシック" charset="-128"/>
              <a:cs typeface="ＭＳ Ｐゴシック" charset="-128"/>
            </a:endParaRPr>
          </a:p>
          <a:p>
            <a:pPr marL="330200" indent="-3302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Definitions of key terms often absent or weak. </a:t>
            </a:r>
          </a:p>
          <a:p>
            <a:pPr marL="330200" indent="-330200">
              <a:buClr>
                <a:srgbClr val="000000"/>
              </a:buClr>
              <a:buSzPct val="80000"/>
              <a:buFont typeface="Gill Sans Light" charset="0"/>
              <a:buChar char="•"/>
            </a:pPr>
            <a:endParaRPr lang="en-US">
              <a:solidFill>
                <a:srgbClr val="000000"/>
              </a:solidFill>
              <a:latin typeface="Gill Sans" charset="0"/>
              <a:ea typeface="ＭＳ Ｐゴシック" charset="-128"/>
              <a:cs typeface="ＭＳ Ｐゴシック" charset="-128"/>
            </a:endParaRPr>
          </a:p>
          <a:p>
            <a:pPr marL="330200" indent="-3302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Ambiguous use of key terms, including ‘significance’</a:t>
            </a:r>
          </a:p>
          <a:p>
            <a:pPr marL="330200" indent="-330200">
              <a:buClr>
                <a:srgbClr val="000000"/>
              </a:buClr>
              <a:buSzPct val="80000"/>
              <a:buFont typeface="Gill Sans Light" charset="0"/>
              <a:buChar char="•"/>
            </a:pPr>
            <a:endParaRPr lang="en-US">
              <a:solidFill>
                <a:srgbClr val="000000"/>
              </a:solidFill>
              <a:latin typeface="Gill Sans" charset="0"/>
              <a:ea typeface="ＭＳ Ｐゴシック" charset="-128"/>
              <a:cs typeface="ＭＳ Ｐゴシック" charset="-128"/>
            </a:endParaRPr>
          </a:p>
          <a:p>
            <a:pPr marL="330200" indent="-3302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Both significance factor conclusions, and overall significance conclusions, often lacked relevant or sufficient (or any) supporting premises.</a:t>
            </a:r>
          </a:p>
          <a:p>
            <a:pPr marL="330200" indent="-330200">
              <a:buClr>
                <a:srgbClr val="000000"/>
              </a:buClr>
              <a:buSzPct val="80000"/>
              <a:buFont typeface="Gill Sans Light" charset="0"/>
              <a:buNone/>
            </a:pPr>
            <a:endParaRPr lang="en-US">
              <a:solidFill>
                <a:srgbClr val="000000"/>
              </a:solidFill>
              <a:latin typeface="Gill Sans" charset="0"/>
              <a:ea typeface="ＭＳ Ｐゴシック" charset="-128"/>
              <a:cs typeface="ＭＳ Ｐゴシック" charset="-128"/>
            </a:endParaRPr>
          </a:p>
          <a:p>
            <a:pPr marL="330200" indent="-330200">
              <a:buClr>
                <a:srgbClr val="000000"/>
              </a:buClr>
              <a:buSzPct val="80000"/>
            </a:pPr>
            <a:endParaRPr lang="en-US">
              <a:solidFill>
                <a:srgbClr val="000000"/>
              </a:solidFill>
              <a:latin typeface="Gill Sans" charset="0"/>
              <a:ea typeface="ＭＳ Ｐゴシック" charset="-128"/>
              <a:cs typeface="ＭＳ Ｐゴシック" charset="-128"/>
            </a:endParaRPr>
          </a:p>
          <a:p>
            <a:pPr marL="330200" indent="-330200">
              <a:buClr>
                <a:srgbClr val="000000"/>
              </a:buClr>
              <a:buSzPct val="80000"/>
              <a:buFont typeface="Gill Sans Light" charset="0"/>
              <a:buChar char="•"/>
            </a:pPr>
            <a:endParaRPr lang="en-US">
              <a:solidFill>
                <a:srgbClr val="000000"/>
              </a:solidFill>
              <a:ea typeface="ＭＳ Ｐゴシック" charset="-128"/>
              <a:cs typeface="ＭＳ Ｐゴシック" charset="-128"/>
            </a:endParaRPr>
          </a:p>
          <a:p>
            <a:pPr marL="330200" indent="-330200">
              <a:buClr>
                <a:srgbClr val="000000"/>
              </a:buClr>
              <a:buSzPct val="80000"/>
              <a:buFont typeface="Gill Sans Light" charset="0"/>
              <a:buChar char="•"/>
            </a:pPr>
            <a:endParaRPr lang="en-US">
              <a:solidFill>
                <a:srgbClr val="000000"/>
              </a:solidFill>
              <a:ea typeface="ＭＳ Ｐゴシック" charset="-128"/>
              <a:cs typeface="ＭＳ Ｐゴシック" charset="-128"/>
            </a:endParaRPr>
          </a:p>
          <a:p>
            <a:pPr marL="330200" indent="-330200"/>
            <a:endParaRPr lang="en-US">
              <a:solidFill>
                <a:srgbClr val="000000"/>
              </a:solidFill>
              <a:ea typeface="ＭＳ Ｐゴシック" charset="-128"/>
              <a:cs typeface="ＭＳ Ｐゴシック"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title"/>
          </p:nvPr>
        </p:nvSpPr>
        <p:spPr>
          <a:xfrm>
            <a:off x="355600" y="398463"/>
            <a:ext cx="12293600" cy="1382712"/>
          </a:xfrm>
        </p:spPr>
        <p:txBody>
          <a:bodyPr/>
          <a:lstStyle/>
          <a:p>
            <a:pPr eaLnBrk="1" hangingPunct="1"/>
            <a:r>
              <a:rPr lang="en-US" sz="6600">
                <a:solidFill>
                  <a:srgbClr val="000000"/>
                </a:solidFill>
                <a:latin typeface="Gill Sans" charset="0"/>
              </a:rPr>
              <a:t>Result: Meanings</a:t>
            </a:r>
            <a:endParaRPr lang="en-US" sz="4200">
              <a:solidFill>
                <a:srgbClr val="000000"/>
              </a:solidFill>
            </a:endParaRPr>
          </a:p>
        </p:txBody>
      </p:sp>
      <p:sp>
        <p:nvSpPr>
          <p:cNvPr id="54274" name="Rectangle 2"/>
          <p:cNvSpPr>
            <a:spLocks/>
          </p:cNvSpPr>
          <p:nvPr/>
        </p:nvSpPr>
        <p:spPr bwMode="auto">
          <a:xfrm>
            <a:off x="609600" y="3276600"/>
            <a:ext cx="11693525" cy="5867400"/>
          </a:xfrm>
          <a:prstGeom prst="rect">
            <a:avLst/>
          </a:prstGeom>
          <a:noFill/>
          <a:ln w="12700">
            <a:noFill/>
            <a:miter lim="800000"/>
            <a:headEnd/>
            <a:tailEnd/>
          </a:ln>
        </p:spPr>
        <p:txBody>
          <a:bodyPr lIns="0" tIns="0" rIns="0" bIns="0" anchor="ctr">
            <a:prstTxWarp prst="textNoShape">
              <a:avLst/>
            </a:prstTxWarp>
          </a:bodyPr>
          <a:lstStyle/>
          <a:p>
            <a:pPr algn="ctr">
              <a:buClr>
                <a:srgbClr val="000000"/>
              </a:buClr>
              <a:buSzPct val="80000"/>
            </a:pPr>
            <a:r>
              <a:rPr lang="en-US" b="1">
                <a:solidFill>
                  <a:srgbClr val="000000"/>
                </a:solidFill>
                <a:latin typeface="Gill Sans" charset="0"/>
                <a:ea typeface="ＭＳ Ｐゴシック" charset="-128"/>
                <a:cs typeface="ＭＳ Ｐゴシック" charset="-128"/>
              </a:rPr>
              <a:t>‘Significant’, ‘significance factors’ (6), ‘descriptive terms’ (20)</a:t>
            </a:r>
          </a:p>
          <a:p>
            <a:pPr>
              <a:buClr>
                <a:srgbClr val="000000"/>
              </a:buClr>
              <a:buSzPct val="80000"/>
            </a:pPr>
            <a:endParaRPr lang="en-US">
              <a:solidFill>
                <a:srgbClr val="000000"/>
              </a:solidFill>
              <a:latin typeface="Gill Sans" charset="0"/>
              <a:ea typeface="ＭＳ Ｐゴシック" charset="-128"/>
              <a:cs typeface="ＭＳ Ｐゴシック" charset="-128"/>
            </a:endParaRPr>
          </a:p>
          <a:p>
            <a:pPr>
              <a:buClr>
                <a:srgbClr val="000000"/>
              </a:buClr>
              <a:buSzPct val="80000"/>
              <a:buFont typeface="Gill Sans Light" charset="0"/>
              <a:buChar char="•"/>
            </a:pPr>
            <a:r>
              <a:rPr lang="ja-JP" altLang="en-US">
                <a:solidFill>
                  <a:srgbClr val="000000"/>
                </a:solidFill>
                <a:latin typeface="Gill Sans" charset="0"/>
                <a:ea typeface="ＭＳ Ｐゴシック" charset="-128"/>
                <a:cs typeface="ＭＳ Ｐゴシック" charset="-128"/>
              </a:rPr>
              <a:t>“</a:t>
            </a:r>
            <a:r>
              <a:rPr lang="en-US" altLang="ja-JP">
                <a:solidFill>
                  <a:srgbClr val="000000"/>
                </a:solidFill>
                <a:latin typeface="Gill Sans" charset="0"/>
                <a:ea typeface="ＭＳ Ｐゴシック" charset="-128"/>
                <a:cs typeface="ＭＳ Ｐゴシック" charset="-128"/>
              </a:rPr>
              <a:t>Significant</a:t>
            </a:r>
            <a:r>
              <a:rPr lang="ja-JP" altLang="en-US">
                <a:solidFill>
                  <a:srgbClr val="000000"/>
                </a:solidFill>
                <a:latin typeface="Gill Sans" charset="0"/>
                <a:ea typeface="ＭＳ Ｐゴシック" charset="-128"/>
                <a:cs typeface="ＭＳ Ｐゴシック" charset="-128"/>
              </a:rPr>
              <a:t>”</a:t>
            </a:r>
            <a:r>
              <a:rPr lang="en-US" altLang="ja-JP">
                <a:solidFill>
                  <a:srgbClr val="000000"/>
                </a:solidFill>
                <a:latin typeface="Gill Sans" charset="0"/>
                <a:ea typeface="ＭＳ Ｐゴシック" charset="-128"/>
                <a:cs typeface="ＭＳ Ｐゴシック" charset="-128"/>
              </a:rPr>
              <a:t> not defined, nor is scope of significance determinations.</a:t>
            </a:r>
          </a:p>
          <a:p>
            <a:pPr>
              <a:buClr>
                <a:srgbClr val="000000"/>
              </a:buClr>
              <a:buSzPct val="80000"/>
            </a:pPr>
            <a:endParaRPr lang="en-US">
              <a:solidFill>
                <a:srgbClr val="000000"/>
              </a:solidFill>
              <a:latin typeface="Gill Sans" charset="0"/>
              <a:ea typeface="ＭＳ Ｐゴシック" charset="-128"/>
              <a:cs typeface="ＭＳ Ｐゴシック" charset="-128"/>
            </a:endParaRPr>
          </a:p>
          <a:p>
            <a:pPr>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Most significance factors definitions not well defined</a:t>
            </a:r>
          </a:p>
          <a:p>
            <a:pPr>
              <a:buClr>
                <a:srgbClr val="000000"/>
              </a:buClr>
              <a:buSzPct val="80000"/>
            </a:pPr>
            <a:endParaRPr lang="en-US">
              <a:solidFill>
                <a:srgbClr val="000000"/>
              </a:solidFill>
              <a:latin typeface="Gill Sans" charset="0"/>
              <a:ea typeface="ＭＳ Ｐゴシック" charset="-128"/>
              <a:cs typeface="ＭＳ Ｐゴシック" charset="-128"/>
            </a:endParaRPr>
          </a:p>
          <a:p>
            <a:pPr>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Descriptive terms used in 113 instances in 24 of the 33 cases.  Intended meanings are clarified in 15 of these instances.</a:t>
            </a:r>
            <a:endParaRPr lang="en-US">
              <a:solidFill>
                <a:srgbClr val="000000"/>
              </a:solidFill>
              <a:ea typeface="ＭＳ Ｐゴシック" charset="-128"/>
              <a:cs typeface="ＭＳ Ｐゴシック"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title"/>
          </p:nvPr>
        </p:nvSpPr>
        <p:spPr>
          <a:xfrm>
            <a:off x="355600" y="-19050"/>
            <a:ext cx="12293600" cy="1381125"/>
          </a:xfrm>
        </p:spPr>
        <p:txBody>
          <a:bodyPr/>
          <a:lstStyle/>
          <a:p>
            <a:pPr eaLnBrk="1" hangingPunct="1"/>
            <a:r>
              <a:rPr lang="en-US" sz="6600">
                <a:solidFill>
                  <a:srgbClr val="000000"/>
                </a:solidFill>
                <a:latin typeface="Gill Sans" charset="0"/>
              </a:rPr>
              <a:t>RESULTS: Significance Conclusions</a:t>
            </a:r>
            <a:endParaRPr lang="en-US">
              <a:solidFill>
                <a:srgbClr val="000000"/>
              </a:solidFill>
            </a:endParaRPr>
          </a:p>
        </p:txBody>
      </p:sp>
      <p:sp>
        <p:nvSpPr>
          <p:cNvPr id="56322" name="Rectangle 1"/>
          <p:cNvSpPr>
            <a:spLocks noChangeArrowheads="1"/>
          </p:cNvSpPr>
          <p:nvPr/>
        </p:nvSpPr>
        <p:spPr bwMode="auto">
          <a:xfrm>
            <a:off x="0" y="7883525"/>
            <a:ext cx="13004800" cy="1371600"/>
          </a:xfrm>
          <a:prstGeom prst="rect">
            <a:avLst/>
          </a:prstGeom>
          <a:noFill/>
          <a:ln w="9525">
            <a:noFill/>
            <a:miter lim="800000"/>
            <a:headEnd/>
            <a:tailEnd/>
          </a:ln>
        </p:spPr>
        <p:txBody>
          <a:bodyPr>
            <a:prstTxWarp prst="textNoShape">
              <a:avLst/>
            </a:prstTxWarp>
            <a:spAutoFit/>
          </a:bodyPr>
          <a:lstStyle/>
          <a:p>
            <a:pPr algn="ctr"/>
            <a:r>
              <a:rPr lang="en-US" b="1">
                <a:solidFill>
                  <a:srgbClr val="000000"/>
                </a:solidFill>
              </a:rPr>
              <a:t>Summary of findings related to the presence and composition of premises for impact significance conclusions. </a:t>
            </a:r>
          </a:p>
        </p:txBody>
      </p:sp>
      <p:sp>
        <p:nvSpPr>
          <p:cNvPr id="56323" name="Rectangle 1"/>
          <p:cNvSpPr>
            <a:spLocks noChangeArrowheads="1"/>
          </p:cNvSpPr>
          <p:nvPr/>
        </p:nvSpPr>
        <p:spPr bwMode="auto">
          <a:xfrm>
            <a:off x="885825" y="2355850"/>
            <a:ext cx="5111750" cy="442913"/>
          </a:xfrm>
          <a:prstGeom prst="rect">
            <a:avLst/>
          </a:prstGeom>
          <a:noFill/>
          <a:ln w="9525">
            <a:noFill/>
            <a:miter lim="800000"/>
            <a:headEnd/>
            <a:tailEnd/>
          </a:ln>
        </p:spPr>
        <p:txBody>
          <a:bodyPr>
            <a:prstTxWarp prst="textNoShape">
              <a:avLst/>
            </a:prstTxWarp>
            <a:spAutoFit/>
          </a:bodyPr>
          <a:lstStyle/>
          <a:p>
            <a:pPr algn="r"/>
            <a:r>
              <a:rPr lang="en-US" sz="2300" b="1">
                <a:solidFill>
                  <a:srgbClr val="000000"/>
                </a:solidFill>
              </a:rPr>
              <a:t>number of significance cases sampled</a:t>
            </a:r>
          </a:p>
        </p:txBody>
      </p:sp>
      <p:sp>
        <p:nvSpPr>
          <p:cNvPr id="56324" name="Rectangle 1"/>
          <p:cNvSpPr>
            <a:spLocks noChangeArrowheads="1"/>
          </p:cNvSpPr>
          <p:nvPr/>
        </p:nvSpPr>
        <p:spPr bwMode="auto">
          <a:xfrm>
            <a:off x="885825" y="4084638"/>
            <a:ext cx="5111750" cy="442912"/>
          </a:xfrm>
          <a:prstGeom prst="rect">
            <a:avLst/>
          </a:prstGeom>
          <a:noFill/>
          <a:ln w="9525">
            <a:noFill/>
            <a:miter lim="800000"/>
            <a:headEnd/>
            <a:tailEnd/>
          </a:ln>
        </p:spPr>
        <p:txBody>
          <a:bodyPr>
            <a:prstTxWarp prst="textNoShape">
              <a:avLst/>
            </a:prstTxWarp>
            <a:spAutoFit/>
          </a:bodyPr>
          <a:lstStyle/>
          <a:p>
            <a:pPr algn="r"/>
            <a:r>
              <a:rPr lang="en-US" sz="2300" b="1">
                <a:solidFill>
                  <a:srgbClr val="000000"/>
                </a:solidFill>
              </a:rPr>
              <a:t> factor cases that present premises</a:t>
            </a:r>
          </a:p>
        </p:txBody>
      </p:sp>
      <p:sp>
        <p:nvSpPr>
          <p:cNvPr id="56325" name="Rectangle 1"/>
          <p:cNvSpPr>
            <a:spLocks noChangeArrowheads="1"/>
          </p:cNvSpPr>
          <p:nvPr/>
        </p:nvSpPr>
        <p:spPr bwMode="auto">
          <a:xfrm>
            <a:off x="885825" y="5237163"/>
            <a:ext cx="5111750" cy="1144587"/>
          </a:xfrm>
          <a:prstGeom prst="rect">
            <a:avLst/>
          </a:prstGeom>
          <a:noFill/>
          <a:ln w="9525">
            <a:noFill/>
            <a:miter lim="800000"/>
            <a:headEnd/>
            <a:tailEnd/>
          </a:ln>
        </p:spPr>
        <p:txBody>
          <a:bodyPr>
            <a:prstTxWarp prst="textNoShape">
              <a:avLst/>
            </a:prstTxWarp>
            <a:spAutoFit/>
          </a:bodyPr>
          <a:lstStyle/>
          <a:p>
            <a:pPr algn="r"/>
            <a:r>
              <a:rPr lang="en-US" sz="2300" b="1">
                <a:solidFill>
                  <a:srgbClr val="000000"/>
                </a:solidFill>
              </a:rPr>
              <a:t>significance cases that present premises consisting of conclusions for all of the agency’s significance factors</a:t>
            </a:r>
          </a:p>
        </p:txBody>
      </p:sp>
      <p:pic>
        <p:nvPicPr>
          <p:cNvPr id="56326" name="Picture 1" descr="graph.tiff"/>
          <p:cNvPicPr>
            <a:picLocks noChangeAspect="1"/>
          </p:cNvPicPr>
          <p:nvPr/>
        </p:nvPicPr>
        <p:blipFill>
          <a:blip r:embed="rId3"/>
          <a:srcRect l="46245"/>
          <a:stretch>
            <a:fillRect/>
          </a:stretch>
        </p:blipFill>
        <p:spPr bwMode="auto">
          <a:xfrm>
            <a:off x="5997575" y="1347788"/>
            <a:ext cx="6480175" cy="61722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ChangeArrowheads="1"/>
          </p:cNvSpPr>
          <p:nvPr>
            <p:ph type="title"/>
          </p:nvPr>
        </p:nvSpPr>
        <p:spPr>
          <a:xfrm>
            <a:off x="355600" y="-19050"/>
            <a:ext cx="12293600" cy="1381125"/>
          </a:xfrm>
        </p:spPr>
        <p:txBody>
          <a:bodyPr/>
          <a:lstStyle/>
          <a:p>
            <a:pPr eaLnBrk="1" hangingPunct="1"/>
            <a:r>
              <a:rPr lang="en-US">
                <a:solidFill>
                  <a:srgbClr val="000000"/>
                </a:solidFill>
                <a:latin typeface="Gill Sans" charset="0"/>
              </a:rPr>
              <a:t>RESULTS: </a:t>
            </a:r>
            <a:r>
              <a:rPr lang="en-US" sz="6600">
                <a:solidFill>
                  <a:srgbClr val="000000"/>
                </a:solidFill>
                <a:latin typeface="Gill Sans" charset="0"/>
              </a:rPr>
              <a:t>Factor</a:t>
            </a:r>
            <a:r>
              <a:rPr lang="en-US">
                <a:solidFill>
                  <a:srgbClr val="000000"/>
                </a:solidFill>
                <a:latin typeface="Gill Sans" charset="0"/>
              </a:rPr>
              <a:t> Conclusions</a:t>
            </a:r>
            <a:endParaRPr lang="en-US">
              <a:solidFill>
                <a:srgbClr val="000000"/>
              </a:solidFill>
            </a:endParaRPr>
          </a:p>
        </p:txBody>
      </p:sp>
      <p:graphicFrame>
        <p:nvGraphicFramePr>
          <p:cNvPr id="3" name="Chart 2"/>
          <p:cNvGraphicFramePr>
            <a:graphicFrameLocks/>
          </p:cNvGraphicFramePr>
          <p:nvPr/>
        </p:nvGraphicFramePr>
        <p:xfrm>
          <a:off x="453728" y="1348408"/>
          <a:ext cx="12097344" cy="6840760"/>
        </p:xfrm>
        <a:graphic>
          <a:graphicData uri="http://schemas.openxmlformats.org/drawingml/2006/chart">
            <c:chart xmlns:c="http://schemas.openxmlformats.org/drawingml/2006/chart" xmlns:r="http://schemas.openxmlformats.org/officeDocument/2006/relationships" r:id="rId3"/>
          </a:graphicData>
        </a:graphic>
      </p:graphicFrame>
      <p:sp>
        <p:nvSpPr>
          <p:cNvPr id="58371" name="Rectangle 1"/>
          <p:cNvSpPr>
            <a:spLocks noChangeArrowheads="1"/>
          </p:cNvSpPr>
          <p:nvPr/>
        </p:nvSpPr>
        <p:spPr bwMode="auto">
          <a:xfrm>
            <a:off x="158750" y="8332788"/>
            <a:ext cx="12838113" cy="1127125"/>
          </a:xfrm>
          <a:prstGeom prst="rect">
            <a:avLst/>
          </a:prstGeom>
          <a:noFill/>
          <a:ln w="9525">
            <a:noFill/>
            <a:miter lim="800000"/>
            <a:headEnd/>
            <a:tailEnd/>
          </a:ln>
        </p:spPr>
        <p:txBody>
          <a:bodyPr>
            <a:prstTxWarp prst="textNoShape">
              <a:avLst/>
            </a:prstTxWarp>
            <a:spAutoFit/>
          </a:bodyPr>
          <a:lstStyle/>
          <a:p>
            <a:pPr algn="ctr"/>
            <a:r>
              <a:rPr lang="en-US" sz="3400" b="1">
                <a:solidFill>
                  <a:srgbClr val="000000"/>
                </a:solidFill>
              </a:rPr>
              <a:t>Summary of findings related to presence and absence of premises for impact significance factors (e.g., impact magnitude, duration, reversibility).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body" idx="1"/>
          </p:nvPr>
        </p:nvSpPr>
        <p:spPr>
          <a:xfrm>
            <a:off x="355600" y="2355850"/>
            <a:ext cx="12293600" cy="5842000"/>
          </a:xfrm>
        </p:spPr>
        <p:txBody>
          <a:bodyPr anchor="t"/>
          <a:lstStyle/>
          <a:p>
            <a:pPr marL="457200" lvl="2" indent="-457200" eaLnBrk="1" hangingPunct="1">
              <a:lnSpc>
                <a:spcPct val="90000"/>
              </a:lnSpc>
              <a:buClr>
                <a:srgbClr val="000000"/>
              </a:buClr>
              <a:buSzPct val="80000"/>
              <a:buFont typeface="Gill Sans Light" charset="0"/>
              <a:buAutoNum type="arabicPeriod"/>
            </a:pPr>
            <a:r>
              <a:rPr lang="en-US" b="1">
                <a:solidFill>
                  <a:srgbClr val="000000"/>
                </a:solidFill>
                <a:latin typeface="Gill Sans" charset="0"/>
              </a:rPr>
              <a:t>Better define key terms. </a:t>
            </a:r>
          </a:p>
          <a:p>
            <a:pPr marL="457200" lvl="2" indent="-457200" eaLnBrk="1" hangingPunct="1">
              <a:lnSpc>
                <a:spcPct val="90000"/>
              </a:lnSpc>
              <a:spcBef>
                <a:spcPct val="0"/>
              </a:spcBef>
              <a:buClr>
                <a:srgbClr val="000000"/>
              </a:buClr>
              <a:buSzPct val="80000"/>
            </a:pPr>
            <a:r>
              <a:rPr lang="en-US" sz="3200">
                <a:solidFill>
                  <a:srgbClr val="000000"/>
                </a:solidFill>
                <a:latin typeface="Gill Sans" charset="0"/>
              </a:rPr>
              <a:t>To clarify what is being concluded on, and how conclusions are justified.</a:t>
            </a:r>
          </a:p>
          <a:p>
            <a:pPr marL="457200" lvl="2" indent="-457200" eaLnBrk="1" hangingPunct="1">
              <a:lnSpc>
                <a:spcPct val="90000"/>
              </a:lnSpc>
              <a:spcBef>
                <a:spcPct val="0"/>
              </a:spcBef>
              <a:buClr>
                <a:srgbClr val="000000"/>
              </a:buClr>
              <a:buSzPct val="80000"/>
            </a:pPr>
            <a:r>
              <a:rPr lang="en-US" sz="3200">
                <a:solidFill>
                  <a:srgbClr val="000000"/>
                </a:solidFill>
                <a:latin typeface="Gill Sans" charset="0"/>
              </a:rPr>
              <a:t>Significant (define term and identify scope of SDs)</a:t>
            </a:r>
          </a:p>
          <a:p>
            <a:pPr marL="457200" lvl="2" indent="-457200" eaLnBrk="1" hangingPunct="1">
              <a:lnSpc>
                <a:spcPct val="90000"/>
              </a:lnSpc>
              <a:spcBef>
                <a:spcPct val="0"/>
              </a:spcBef>
              <a:buClr>
                <a:srgbClr val="000000"/>
              </a:buClr>
              <a:buSzPct val="80000"/>
            </a:pPr>
            <a:r>
              <a:rPr lang="en-US" sz="3200">
                <a:solidFill>
                  <a:srgbClr val="000000"/>
                </a:solidFill>
                <a:latin typeface="Gill Sans" charset="0"/>
              </a:rPr>
              <a:t>Significance factors</a:t>
            </a:r>
          </a:p>
          <a:p>
            <a:pPr marL="457200" lvl="2" indent="-457200" eaLnBrk="1" hangingPunct="1">
              <a:lnSpc>
                <a:spcPct val="90000"/>
              </a:lnSpc>
              <a:spcBef>
                <a:spcPct val="0"/>
              </a:spcBef>
              <a:buClr>
                <a:srgbClr val="000000"/>
              </a:buClr>
              <a:buSzPct val="80000"/>
            </a:pPr>
            <a:r>
              <a:rPr lang="en-US" sz="3200">
                <a:solidFill>
                  <a:srgbClr val="000000"/>
                </a:solidFill>
                <a:latin typeface="Gill Sans" charset="0"/>
              </a:rPr>
              <a:t>Avoid the use of descriptive ranking terms (e.g., low, moderate, high) or define them using thresholds on a case by case basis</a:t>
            </a:r>
          </a:p>
          <a:p>
            <a:pPr marL="457200" lvl="2" indent="-457200" eaLnBrk="1" hangingPunct="1">
              <a:lnSpc>
                <a:spcPct val="90000"/>
              </a:lnSpc>
              <a:spcBef>
                <a:spcPct val="0"/>
              </a:spcBef>
              <a:buClr>
                <a:srgbClr val="000000"/>
              </a:buClr>
              <a:buSzPct val="80000"/>
              <a:buFont typeface="Gill Sans Light" charset="0"/>
              <a:buAutoNum type="arabicPeriod" startAt="2"/>
            </a:pPr>
            <a:endParaRPr lang="en-US" b="1">
              <a:solidFill>
                <a:srgbClr val="000000"/>
              </a:solidFill>
              <a:latin typeface="Gill Sans" charset="0"/>
            </a:endParaRPr>
          </a:p>
          <a:p>
            <a:pPr marL="457200" lvl="2" indent="-457200" eaLnBrk="1" hangingPunct="1">
              <a:lnSpc>
                <a:spcPct val="90000"/>
              </a:lnSpc>
              <a:spcBef>
                <a:spcPct val="0"/>
              </a:spcBef>
              <a:buClr>
                <a:srgbClr val="000000"/>
              </a:buClr>
              <a:buSzPct val="80000"/>
              <a:buFont typeface="Gill Sans Light" charset="0"/>
              <a:buAutoNum type="arabicPeriod" startAt="2"/>
            </a:pPr>
            <a:r>
              <a:rPr lang="en-US" b="1">
                <a:solidFill>
                  <a:srgbClr val="000000"/>
                </a:solidFill>
                <a:latin typeface="Gill Sans" charset="0"/>
              </a:rPr>
              <a:t>Present comprehensive and clearly organized premises for every conclusion and sub-conclusions.</a:t>
            </a:r>
          </a:p>
          <a:p>
            <a:pPr marL="457200" lvl="2" indent="-457200" eaLnBrk="1" hangingPunct="1">
              <a:lnSpc>
                <a:spcPct val="90000"/>
              </a:lnSpc>
              <a:spcBef>
                <a:spcPct val="0"/>
              </a:spcBef>
              <a:buClr>
                <a:srgbClr val="000000"/>
              </a:buClr>
              <a:buSzPct val="80000"/>
            </a:pPr>
            <a:r>
              <a:rPr lang="en-US" sz="3200">
                <a:solidFill>
                  <a:srgbClr val="000000"/>
                </a:solidFill>
                <a:latin typeface="Gill Sans" charset="0"/>
              </a:rPr>
              <a:t>Fact, judgment, policy</a:t>
            </a:r>
          </a:p>
          <a:p>
            <a:pPr marL="457200" lvl="2" indent="-457200" eaLnBrk="1" hangingPunct="1">
              <a:lnSpc>
                <a:spcPct val="90000"/>
              </a:lnSpc>
              <a:spcBef>
                <a:spcPct val="0"/>
              </a:spcBef>
              <a:buClr>
                <a:srgbClr val="000000"/>
              </a:buClr>
              <a:buSzPct val="80000"/>
            </a:pPr>
            <a:r>
              <a:rPr lang="en-US" sz="3200">
                <a:solidFill>
                  <a:srgbClr val="000000"/>
                </a:solidFill>
                <a:latin typeface="Gill Sans" charset="0"/>
              </a:rPr>
              <a:t>Acceptable, relevant, sufficient</a:t>
            </a:r>
            <a:endParaRPr lang="en-US" sz="3200">
              <a:solidFill>
                <a:srgbClr val="000000"/>
              </a:solidFill>
            </a:endParaRPr>
          </a:p>
          <a:p>
            <a:pPr marL="457200" lvl="2" indent="-457200" eaLnBrk="1" hangingPunct="1">
              <a:lnSpc>
                <a:spcPct val="90000"/>
              </a:lnSpc>
              <a:spcBef>
                <a:spcPct val="0"/>
              </a:spcBef>
              <a:buClr>
                <a:srgbClr val="000000"/>
              </a:buClr>
              <a:buSzPct val="80000"/>
              <a:buFont typeface="Gill Sans Light" charset="0"/>
              <a:buNone/>
            </a:pPr>
            <a:endParaRPr lang="en-US" b="1">
              <a:solidFill>
                <a:srgbClr val="000000"/>
              </a:solidFill>
            </a:endParaRPr>
          </a:p>
          <a:p>
            <a:pPr marL="457200" lvl="2" indent="-457200" eaLnBrk="1" hangingPunct="1">
              <a:lnSpc>
                <a:spcPct val="90000"/>
              </a:lnSpc>
              <a:spcBef>
                <a:spcPct val="0"/>
              </a:spcBef>
              <a:buClr>
                <a:srgbClr val="000000"/>
              </a:buClr>
              <a:buSzPct val="80000"/>
              <a:buFont typeface="Gill Sans Light" charset="0"/>
              <a:buAutoNum type="arabicPeriod" startAt="3"/>
            </a:pPr>
            <a:endParaRPr lang="en-US" b="1">
              <a:solidFill>
                <a:srgbClr val="000000"/>
              </a:solidFill>
            </a:endParaRPr>
          </a:p>
          <a:p>
            <a:pPr marL="457200" lvl="2" indent="-457200" eaLnBrk="1" hangingPunct="1">
              <a:lnSpc>
                <a:spcPct val="90000"/>
              </a:lnSpc>
              <a:spcBef>
                <a:spcPct val="0"/>
              </a:spcBef>
              <a:buClr>
                <a:srgbClr val="000000"/>
              </a:buClr>
              <a:buSzPct val="80000"/>
              <a:buFont typeface="Gill Sans Light" charset="0"/>
              <a:buNone/>
            </a:pPr>
            <a:endParaRPr lang="en-US" sz="3000">
              <a:solidFill>
                <a:srgbClr val="000000"/>
              </a:solidFill>
            </a:endParaRPr>
          </a:p>
        </p:txBody>
      </p:sp>
      <p:sp>
        <p:nvSpPr>
          <p:cNvPr id="65538" name="Rectangle 1"/>
          <p:cNvSpPr txBox="1">
            <a:spLocks noChangeArrowheads="1"/>
          </p:cNvSpPr>
          <p:nvPr/>
        </p:nvSpPr>
        <p:spPr bwMode="auto">
          <a:xfrm>
            <a:off x="381000" y="381000"/>
            <a:ext cx="12293600" cy="1219200"/>
          </a:xfrm>
          <a:prstGeom prst="rect">
            <a:avLst/>
          </a:prstGeom>
          <a:noFill/>
          <a:ln w="9525">
            <a:noFill/>
            <a:miter lim="800000"/>
            <a:headEnd/>
            <a:tailEnd/>
          </a:ln>
        </p:spPr>
        <p:txBody>
          <a:bodyPr lIns="50800" tIns="50800" rIns="50800" bIns="50800" anchor="ctr">
            <a:prstTxWarp prst="textNoShape">
              <a:avLst/>
            </a:prstTxWarp>
          </a:bodyPr>
          <a:lstStyle/>
          <a:p>
            <a:pPr algn="ctr"/>
            <a:r>
              <a:rPr lang="en-US" sz="7200">
                <a:solidFill>
                  <a:srgbClr val="000000"/>
                </a:solidFill>
                <a:latin typeface="Gill Sans" charset="0"/>
              </a:rPr>
              <a:t>Recommendations</a:t>
            </a:r>
            <a:endParaRPr lang="en-US" sz="72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body" idx="1"/>
          </p:nvPr>
        </p:nvSpPr>
        <p:spPr>
          <a:xfrm>
            <a:off x="355600" y="2500313"/>
            <a:ext cx="12293600" cy="5842000"/>
          </a:xfrm>
        </p:spPr>
        <p:txBody>
          <a:bodyPr anchor="t"/>
          <a:lstStyle/>
          <a:p>
            <a:pPr marL="708025" lvl="2" indent="-647700" eaLnBrk="1" hangingPunct="1">
              <a:lnSpc>
                <a:spcPct val="90000"/>
              </a:lnSpc>
              <a:spcBef>
                <a:spcPct val="0"/>
              </a:spcBef>
              <a:buClr>
                <a:srgbClr val="000000"/>
              </a:buClr>
              <a:buSzPct val="80000"/>
              <a:buFont typeface="Gill Sans Light" charset="0"/>
              <a:buAutoNum type="arabicPeriod" startAt="3"/>
            </a:pPr>
            <a:r>
              <a:rPr lang="en-US" b="1">
                <a:solidFill>
                  <a:srgbClr val="000000"/>
                </a:solidFill>
                <a:latin typeface="Gill Sans" charset="0"/>
              </a:rPr>
              <a:t>Develop and implement an improved method for impact significance determinations.</a:t>
            </a:r>
          </a:p>
          <a:p>
            <a:pPr marL="1906588" lvl="4" indent="-647700" eaLnBrk="1" hangingPunct="1">
              <a:lnSpc>
                <a:spcPct val="90000"/>
              </a:lnSpc>
              <a:spcBef>
                <a:spcPct val="0"/>
              </a:spcBef>
              <a:buClr>
                <a:srgbClr val="000000"/>
              </a:buClr>
              <a:buSzPct val="80000"/>
            </a:pPr>
            <a:r>
              <a:rPr lang="en-US" sz="3200">
                <a:solidFill>
                  <a:srgbClr val="000000"/>
                </a:solidFill>
                <a:latin typeface="Gill Sans" charset="0"/>
              </a:rPr>
              <a:t>Incorporate previous two recommendations</a:t>
            </a:r>
          </a:p>
          <a:p>
            <a:pPr marL="1906588" lvl="4" indent="-647700" eaLnBrk="1" hangingPunct="1">
              <a:lnSpc>
                <a:spcPct val="90000"/>
              </a:lnSpc>
              <a:spcBef>
                <a:spcPct val="0"/>
              </a:spcBef>
              <a:buClr>
                <a:srgbClr val="000000"/>
              </a:buClr>
              <a:buSzPct val="80000"/>
            </a:pPr>
            <a:r>
              <a:rPr lang="en-US" sz="3200">
                <a:solidFill>
                  <a:srgbClr val="000000"/>
                </a:solidFill>
                <a:latin typeface="Gill Sans" charset="0"/>
              </a:rPr>
              <a:t>Consider impact context more comprehensively and broadly</a:t>
            </a:r>
          </a:p>
          <a:p>
            <a:pPr marL="1906588" lvl="4" indent="-647700" eaLnBrk="1" hangingPunct="1">
              <a:lnSpc>
                <a:spcPct val="90000"/>
              </a:lnSpc>
              <a:spcBef>
                <a:spcPct val="0"/>
              </a:spcBef>
              <a:buClr>
                <a:srgbClr val="000000"/>
              </a:buClr>
              <a:buSzPct val="80000"/>
            </a:pPr>
            <a:r>
              <a:rPr lang="en-US" sz="3200">
                <a:solidFill>
                  <a:srgbClr val="000000"/>
                </a:solidFill>
                <a:latin typeface="Gill Sans" charset="0"/>
              </a:rPr>
              <a:t>Create guidelines on how impact characteristics, impact context, and value judgments are considered and weighted</a:t>
            </a:r>
          </a:p>
          <a:p>
            <a:pPr marL="1906588" lvl="4" indent="-647700" eaLnBrk="1" hangingPunct="1">
              <a:lnSpc>
                <a:spcPct val="90000"/>
              </a:lnSpc>
              <a:spcBef>
                <a:spcPct val="0"/>
              </a:spcBef>
              <a:buClr>
                <a:srgbClr val="000000"/>
              </a:buClr>
              <a:buSzPct val="80000"/>
            </a:pPr>
            <a:r>
              <a:rPr lang="en-US" sz="3200">
                <a:solidFill>
                  <a:srgbClr val="000000"/>
                </a:solidFill>
                <a:latin typeface="Gill Sans" charset="0"/>
              </a:rPr>
              <a:t>Explain why method is justified</a:t>
            </a:r>
          </a:p>
          <a:p>
            <a:pPr marL="1906588" lvl="4" indent="-647700" eaLnBrk="1" hangingPunct="1">
              <a:lnSpc>
                <a:spcPct val="90000"/>
              </a:lnSpc>
              <a:spcBef>
                <a:spcPct val="0"/>
              </a:spcBef>
              <a:buClr>
                <a:srgbClr val="000000"/>
              </a:buClr>
              <a:buSzPct val="80000"/>
            </a:pPr>
            <a:endParaRPr lang="en-US" sz="3200">
              <a:solidFill>
                <a:srgbClr val="000000"/>
              </a:solidFill>
              <a:latin typeface="Gill Sans" charset="0"/>
            </a:endParaRPr>
          </a:p>
          <a:p>
            <a:pPr marL="708025" lvl="2" indent="-647700" eaLnBrk="1" hangingPunct="1">
              <a:lnSpc>
                <a:spcPct val="90000"/>
              </a:lnSpc>
              <a:spcBef>
                <a:spcPct val="0"/>
              </a:spcBef>
              <a:buClr>
                <a:srgbClr val="000000"/>
              </a:buClr>
              <a:buSzPct val="80000"/>
              <a:buFont typeface="Arial" charset="0"/>
              <a:buNone/>
            </a:pPr>
            <a:r>
              <a:rPr lang="en-US" b="1">
                <a:solidFill>
                  <a:srgbClr val="000000"/>
                </a:solidFill>
                <a:latin typeface="Gill Sans" charset="0"/>
              </a:rPr>
              <a:t>4.   Implement changes incrementally</a:t>
            </a:r>
          </a:p>
          <a:p>
            <a:pPr marL="1906588" lvl="4" indent="-647700" eaLnBrk="1" hangingPunct="1">
              <a:lnSpc>
                <a:spcPct val="90000"/>
              </a:lnSpc>
              <a:spcBef>
                <a:spcPct val="0"/>
              </a:spcBef>
              <a:buClr>
                <a:srgbClr val="000000"/>
              </a:buClr>
              <a:buSzPct val="80000"/>
              <a:buFont typeface="Gill Sans Light" charset="0"/>
              <a:buNone/>
            </a:pPr>
            <a:r>
              <a:rPr lang="en-US" sz="3200">
                <a:solidFill>
                  <a:srgbClr val="000000"/>
                </a:solidFill>
                <a:latin typeface="Gill Sans" charset="0"/>
              </a:rPr>
              <a:t>      	   Peer review checklist</a:t>
            </a:r>
          </a:p>
          <a:p>
            <a:pPr marL="1906588" lvl="4" indent="-647700" eaLnBrk="1" hangingPunct="1">
              <a:lnSpc>
                <a:spcPct val="90000"/>
              </a:lnSpc>
              <a:spcBef>
                <a:spcPct val="0"/>
              </a:spcBef>
              <a:buClr>
                <a:srgbClr val="000000"/>
              </a:buClr>
              <a:buSzPct val="80000"/>
              <a:buFont typeface="Gill Sans Light" charset="0"/>
              <a:buNone/>
            </a:pPr>
            <a:r>
              <a:rPr lang="en-US" sz="3200">
                <a:solidFill>
                  <a:srgbClr val="000000"/>
                </a:solidFill>
                <a:latin typeface="Gill Sans" charset="0"/>
              </a:rPr>
              <a:t>       	   Stakeholder feedback</a:t>
            </a:r>
          </a:p>
          <a:p>
            <a:pPr marL="1906588" lvl="4" indent="-647700" eaLnBrk="1" hangingPunct="1">
              <a:lnSpc>
                <a:spcPct val="90000"/>
              </a:lnSpc>
              <a:spcBef>
                <a:spcPct val="0"/>
              </a:spcBef>
              <a:buClr>
                <a:srgbClr val="000000"/>
              </a:buClr>
              <a:buSzPct val="80000"/>
              <a:buFont typeface="Gill Sans Light" charset="0"/>
              <a:buNone/>
            </a:pPr>
            <a:r>
              <a:rPr lang="en-US" sz="3200">
                <a:solidFill>
                  <a:srgbClr val="000000"/>
                </a:solidFill>
                <a:latin typeface="Gill Sans" charset="0"/>
              </a:rPr>
              <a:t>		   Study related applications and more advanced features</a:t>
            </a:r>
          </a:p>
          <a:p>
            <a:pPr marL="708025" lvl="2" indent="-647700" eaLnBrk="1" hangingPunct="1">
              <a:lnSpc>
                <a:spcPct val="90000"/>
              </a:lnSpc>
              <a:spcBef>
                <a:spcPct val="0"/>
              </a:spcBef>
              <a:buClr>
                <a:srgbClr val="000000"/>
              </a:buClr>
              <a:buSzPct val="80000"/>
              <a:buFont typeface="Gill Sans Light" charset="0"/>
              <a:buAutoNum type="arabicPeriod" startAt="3"/>
            </a:pPr>
            <a:endParaRPr lang="en-US" b="1">
              <a:solidFill>
                <a:srgbClr val="000000"/>
              </a:solidFill>
              <a:latin typeface="Gill Sans" charset="0"/>
            </a:endParaRPr>
          </a:p>
          <a:p>
            <a:pPr marL="708025" lvl="2" indent="-647700" eaLnBrk="1" hangingPunct="1">
              <a:lnSpc>
                <a:spcPct val="90000"/>
              </a:lnSpc>
              <a:spcBef>
                <a:spcPct val="0"/>
              </a:spcBef>
              <a:buClr>
                <a:srgbClr val="000000"/>
              </a:buClr>
              <a:buSzPct val="80000"/>
              <a:buFont typeface="Gill Sans Light" charset="0"/>
              <a:buAutoNum type="arabicPeriod" startAt="3"/>
            </a:pPr>
            <a:endParaRPr lang="en-US" sz="3000">
              <a:solidFill>
                <a:srgbClr val="000000"/>
              </a:solidFill>
            </a:endParaRPr>
          </a:p>
        </p:txBody>
      </p:sp>
      <p:sp>
        <p:nvSpPr>
          <p:cNvPr id="67586" name="Rectangle 1"/>
          <p:cNvSpPr txBox="1">
            <a:spLocks noChangeArrowheads="1"/>
          </p:cNvSpPr>
          <p:nvPr/>
        </p:nvSpPr>
        <p:spPr bwMode="auto">
          <a:xfrm>
            <a:off x="381000" y="-163513"/>
            <a:ext cx="12293600" cy="2438401"/>
          </a:xfrm>
          <a:prstGeom prst="rect">
            <a:avLst/>
          </a:prstGeom>
          <a:noFill/>
          <a:ln w="9525">
            <a:noFill/>
            <a:miter lim="800000"/>
            <a:headEnd/>
            <a:tailEnd/>
          </a:ln>
        </p:spPr>
        <p:txBody>
          <a:bodyPr lIns="50800" tIns="50800" rIns="50800" bIns="50800" anchor="ctr">
            <a:prstTxWarp prst="textNoShape">
              <a:avLst/>
            </a:prstTxWarp>
          </a:bodyPr>
          <a:lstStyle/>
          <a:p>
            <a:pPr algn="ctr"/>
            <a:r>
              <a:rPr lang="en-US" sz="7200">
                <a:solidFill>
                  <a:srgbClr val="000000"/>
                </a:solidFill>
                <a:latin typeface="Gill Sans" charset="0"/>
              </a:rPr>
              <a:t>Recommendations</a:t>
            </a:r>
            <a:endParaRPr lang="en-US" sz="72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355600" y="254000"/>
            <a:ext cx="12293600" cy="1879600"/>
          </a:xfrm>
        </p:spPr>
        <p:txBody>
          <a:bodyPr/>
          <a:lstStyle/>
          <a:p>
            <a:r>
              <a:rPr lang="en-US">
                <a:latin typeface="Gill Sans" charset="0"/>
              </a:rPr>
              <a:t>Benefits from Organized Reasoning </a:t>
            </a:r>
            <a:endParaRPr lang="en-US"/>
          </a:p>
        </p:txBody>
      </p:sp>
      <p:sp>
        <p:nvSpPr>
          <p:cNvPr id="60418" name="Rectangle 3"/>
          <p:cNvSpPr>
            <a:spLocks noGrp="1" noChangeArrowheads="1"/>
          </p:cNvSpPr>
          <p:nvPr>
            <p:ph type="body" idx="1"/>
          </p:nvPr>
        </p:nvSpPr>
        <p:spPr>
          <a:xfrm>
            <a:off x="355600" y="2362200"/>
            <a:ext cx="12293600" cy="6667500"/>
          </a:xfrm>
        </p:spPr>
        <p:txBody>
          <a:bodyPr/>
          <a:lstStyle/>
          <a:p>
            <a:r>
              <a:rPr lang="en-US">
                <a:latin typeface="Gill Sans" charset="0"/>
              </a:rPr>
              <a:t>Better arguments. Identify all key premises, which lead to and explicitly support the conclusions, appropriately for fact, judgment and policy cases</a:t>
            </a:r>
          </a:p>
          <a:p>
            <a:r>
              <a:rPr lang="en-US">
                <a:latin typeface="Gill Sans" charset="0"/>
              </a:rPr>
              <a:t>Terms which mean the same to all participants</a:t>
            </a:r>
          </a:p>
          <a:p>
            <a:r>
              <a:rPr lang="en-US">
                <a:latin typeface="Gill Sans" charset="0"/>
              </a:rPr>
              <a:t>Faster preparation and release of documents</a:t>
            </a:r>
          </a:p>
          <a:p>
            <a:r>
              <a:rPr lang="en-US">
                <a:latin typeface="Gill Sans" charset="0"/>
              </a:rPr>
              <a:t>Clarity and transparency to public and proponents</a:t>
            </a:r>
          </a:p>
          <a:p>
            <a:r>
              <a:rPr lang="en-US">
                <a:latin typeface="Gill Sans" charset="0"/>
              </a:rPr>
              <a:t>Create a more understandable ‘story’ from complex data</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p:nvPr>
        </p:nvSpPr>
        <p:spPr>
          <a:xfrm>
            <a:off x="355600" y="854075"/>
            <a:ext cx="12293600" cy="2438400"/>
          </a:xfrm>
        </p:spPr>
        <p:txBody>
          <a:bodyPr/>
          <a:lstStyle/>
          <a:p>
            <a:pPr eaLnBrk="1" hangingPunct="1"/>
            <a:r>
              <a:rPr lang="en-US">
                <a:latin typeface="Gill Sans" charset="0"/>
              </a:rPr>
              <a:t>END</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p:txBody>
          <a:bodyPr/>
          <a:lstStyle/>
          <a:p>
            <a:pPr eaLnBrk="1" hangingPunct="1"/>
            <a:r>
              <a:rPr lang="en-US" sz="6600">
                <a:solidFill>
                  <a:srgbClr val="000000"/>
                </a:solidFill>
                <a:latin typeface="Gill Sans" charset="0"/>
              </a:rPr>
              <a:t>Project</a:t>
            </a:r>
            <a:endParaRPr lang="en-US" sz="6600">
              <a:solidFill>
                <a:srgbClr val="000000"/>
              </a:solidFill>
            </a:endParaRPr>
          </a:p>
        </p:txBody>
      </p:sp>
      <p:sp>
        <p:nvSpPr>
          <p:cNvPr id="39938" name="Rectangle 2"/>
          <p:cNvSpPr>
            <a:spLocks/>
          </p:cNvSpPr>
          <p:nvPr/>
        </p:nvSpPr>
        <p:spPr bwMode="auto">
          <a:xfrm>
            <a:off x="598488" y="3148013"/>
            <a:ext cx="11709400" cy="4546600"/>
          </a:xfrm>
          <a:prstGeom prst="rect">
            <a:avLst/>
          </a:prstGeom>
          <a:noFill/>
          <a:ln w="12700">
            <a:noFill/>
            <a:miter lim="800000"/>
            <a:headEnd/>
            <a:tailEnd/>
          </a:ln>
        </p:spPr>
        <p:txBody>
          <a:bodyPr lIns="0" tIns="0" rIns="0" bIns="0" anchor="ctr">
            <a:prstTxWarp prst="textNoShape">
              <a:avLst/>
            </a:prstTxWarp>
          </a:bodyPr>
          <a:lstStyle/>
          <a:p>
            <a:pPr marL="627063" indent="-5080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Asked to help with ‘significance’ determinations.</a:t>
            </a:r>
          </a:p>
          <a:p>
            <a:pPr marL="627063" indent="-508000">
              <a:buClr>
                <a:srgbClr val="000000"/>
              </a:buClr>
              <a:buSzPct val="80000"/>
              <a:buFont typeface="Gill Sans Light" charset="0"/>
              <a:buChar char="•"/>
            </a:pPr>
            <a:endParaRPr lang="en-US">
              <a:solidFill>
                <a:srgbClr val="000000"/>
              </a:solidFill>
              <a:latin typeface="Gill Sans" charset="0"/>
              <a:ea typeface="ＭＳ Ｐゴシック" charset="-128"/>
              <a:cs typeface="ＭＳ Ｐゴシック" charset="-128"/>
            </a:endParaRPr>
          </a:p>
          <a:p>
            <a:pPr marL="627063" indent="-5080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Could the tools of ‘Argument’ help?</a:t>
            </a:r>
          </a:p>
          <a:p>
            <a:pPr marL="627063" indent="-508000"/>
            <a:endParaRPr lang="en-US">
              <a:solidFill>
                <a:srgbClr val="000000"/>
              </a:solidFill>
              <a:latin typeface="Gill Sans" charset="0"/>
              <a:ea typeface="ＭＳ Ｐゴシック" charset="-128"/>
              <a:cs typeface="ＭＳ Ｐゴシック" charset="-128"/>
            </a:endParaRPr>
          </a:p>
          <a:p>
            <a:pPr marL="627063" indent="-5080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So: How good were their arguments?</a:t>
            </a:r>
          </a:p>
          <a:p>
            <a:pPr marL="627063" indent="-508000">
              <a:buClr>
                <a:srgbClr val="000000"/>
              </a:buClr>
              <a:buSzPct val="80000"/>
              <a:buFont typeface="Gill Sans Light" charset="0"/>
              <a:buChar char="•"/>
            </a:pPr>
            <a:endParaRPr lang="en-US">
              <a:solidFill>
                <a:srgbClr val="000000"/>
              </a:solidFill>
              <a:latin typeface="Gill Sans" charset="0"/>
              <a:ea typeface="ＭＳ Ｐゴシック" charset="-128"/>
              <a:cs typeface="ＭＳ Ｐゴシック" charset="-128"/>
            </a:endParaRPr>
          </a:p>
          <a:p>
            <a:pPr marL="627063" indent="-508000">
              <a:buClr>
                <a:srgbClr val="000000"/>
              </a:buClr>
              <a:buSzPct val="80000"/>
              <a:buFont typeface="Gill Sans Light" charset="0"/>
              <a:buChar char="•"/>
            </a:pPr>
            <a:r>
              <a:rPr lang="en-US">
                <a:solidFill>
                  <a:srgbClr val="000000"/>
                </a:solidFill>
                <a:latin typeface="Gill Sans" charset="0"/>
                <a:ea typeface="ＭＳ Ｐゴシック" charset="-128"/>
                <a:cs typeface="ＭＳ Ｐゴシック" charset="-128"/>
              </a:rPr>
              <a:t>How could they be improved?</a:t>
            </a:r>
            <a:endParaRPr lang="en-US" sz="1200">
              <a:solidFill>
                <a:srgbClr val="000000"/>
              </a:solidFill>
              <a:latin typeface="Gill Sans" charset="0"/>
              <a:ea typeface="ＭＳ Ｐゴシック" charset="-128"/>
              <a:cs typeface="ＭＳ Ｐゴシック" charset="-128"/>
            </a:endParaRPr>
          </a:p>
          <a:p>
            <a:pPr marL="627063" indent="-508000"/>
            <a:endParaRPr lang="en-US">
              <a:solidFill>
                <a:srgbClr val="000000"/>
              </a:solidFill>
              <a:ea typeface="ＭＳ Ｐゴシック" charset="-128"/>
              <a:cs typeface="ＭＳ Ｐゴシック"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p:cNvSpPr>
          <p:nvPr/>
        </p:nvSpPr>
        <p:spPr bwMode="auto">
          <a:xfrm>
            <a:off x="762000" y="2895600"/>
            <a:ext cx="11550650" cy="5384800"/>
          </a:xfrm>
          <a:prstGeom prst="rect">
            <a:avLst/>
          </a:prstGeom>
          <a:noFill/>
          <a:ln w="12700">
            <a:noFill/>
            <a:miter lim="800000"/>
            <a:headEnd/>
            <a:tailEnd/>
          </a:ln>
        </p:spPr>
        <p:txBody>
          <a:bodyPr lIns="0" tIns="0" rIns="0" bIns="0" anchor="ctr">
            <a:prstTxWarp prst="textNoShape">
              <a:avLst/>
            </a:prstTxWarp>
          </a:bodyPr>
          <a:lstStyle/>
          <a:p>
            <a:pPr marL="461963" indent="-461963"/>
            <a:r>
              <a:rPr lang="en-US">
                <a:solidFill>
                  <a:schemeClr val="tx1"/>
                </a:solidFill>
                <a:latin typeface="Gill Sans" charset="0"/>
                <a:ea typeface="ＭＳ Ｐゴシック" charset="-128"/>
                <a:cs typeface="ＭＳ Ｐゴシック" charset="-128"/>
              </a:rPr>
              <a:t>An argument involves:</a:t>
            </a:r>
          </a:p>
          <a:p>
            <a:pPr marL="1143000" lvl="2" indent="-228600">
              <a:buClr>
                <a:srgbClr val="000000"/>
              </a:buClr>
              <a:buSzPct val="80000"/>
              <a:buFont typeface="Gill Sans Light" charset="0"/>
              <a:buChar char="•"/>
            </a:pPr>
            <a:r>
              <a:rPr lang="en-US" sz="4400">
                <a:solidFill>
                  <a:schemeClr val="tx1"/>
                </a:solidFill>
                <a:latin typeface="Gill Sans" charset="0"/>
                <a:ea typeface="ＭＳ Ｐゴシック" charset="-128"/>
                <a:cs typeface="ＭＳ Ｐゴシック" charset="-128"/>
              </a:rPr>
              <a:t>A set of reasons</a:t>
            </a:r>
          </a:p>
          <a:p>
            <a:pPr marL="1143000" lvl="2" indent="-228600">
              <a:buClr>
                <a:srgbClr val="000000"/>
              </a:buClr>
              <a:buSzPct val="80000"/>
              <a:buFont typeface="Gill Sans Light" charset="0"/>
              <a:buChar char="•"/>
            </a:pPr>
            <a:r>
              <a:rPr lang="en-US" sz="4400">
                <a:solidFill>
                  <a:schemeClr val="tx1"/>
                </a:solidFill>
                <a:latin typeface="Gill Sans" charset="0"/>
                <a:ea typeface="ＭＳ Ｐゴシック" charset="-128"/>
                <a:cs typeface="ＭＳ Ｐゴシック" charset="-128"/>
              </a:rPr>
              <a:t>Leading to one or more conclusions</a:t>
            </a:r>
          </a:p>
          <a:p>
            <a:pPr marL="1143000" lvl="2" indent="-228600">
              <a:buClr>
                <a:srgbClr val="000000"/>
              </a:buClr>
              <a:buSzPct val="80000"/>
              <a:buFont typeface="Gill Sans Light" charset="0"/>
              <a:buChar char="•"/>
            </a:pPr>
            <a:r>
              <a:rPr lang="en-US" sz="4400">
                <a:solidFill>
                  <a:schemeClr val="tx1"/>
                </a:solidFill>
                <a:latin typeface="Gill Sans" charset="0"/>
                <a:ea typeface="ＭＳ Ｐゴシック" charset="-128"/>
                <a:cs typeface="ＭＳ Ｐゴシック" charset="-128"/>
              </a:rPr>
              <a:t>Intended for a particular audience</a:t>
            </a:r>
          </a:p>
          <a:p>
            <a:pPr marL="1143000" lvl="2" indent="-228600">
              <a:buClr>
                <a:srgbClr val="000000"/>
              </a:buClr>
              <a:buSzPct val="80000"/>
              <a:buFont typeface="Gill Sans Light" charset="0"/>
              <a:buChar char="•"/>
            </a:pPr>
            <a:endParaRPr lang="en-US" sz="4400">
              <a:solidFill>
                <a:schemeClr val="tx1"/>
              </a:solidFill>
              <a:latin typeface="Gill Sans" charset="0"/>
              <a:ea typeface="ＭＳ Ｐゴシック" charset="-128"/>
              <a:cs typeface="ＭＳ Ｐゴシック" charset="-128"/>
            </a:endParaRPr>
          </a:p>
          <a:p>
            <a:pPr marL="461963" indent="-461963">
              <a:buClr>
                <a:srgbClr val="000000"/>
              </a:buClr>
              <a:buSzPct val="80000"/>
              <a:buFont typeface="Gill Sans Light" charset="0"/>
              <a:buChar char="•"/>
            </a:pPr>
            <a:r>
              <a:rPr lang="en-US" sz="4400">
                <a:solidFill>
                  <a:schemeClr val="tx1"/>
                </a:solidFill>
                <a:latin typeface="Gill Sans" charset="0"/>
                <a:ea typeface="ＭＳ Ｐゴシック" charset="-128"/>
                <a:cs typeface="ＭＳ Ｐゴシック" charset="-128"/>
              </a:rPr>
              <a:t>Using arguments is the process of organized reasoning</a:t>
            </a:r>
          </a:p>
          <a:p>
            <a:pPr marL="1143000" lvl="2" indent="-228600">
              <a:buClr>
                <a:srgbClr val="000000"/>
              </a:buClr>
              <a:buSzPct val="80000"/>
              <a:buFont typeface="Gill Sans Light" charset="0"/>
              <a:buNone/>
            </a:pPr>
            <a:endParaRPr lang="en-US">
              <a:solidFill>
                <a:srgbClr val="000000"/>
              </a:solidFill>
            </a:endParaRPr>
          </a:p>
          <a:p>
            <a:pPr marL="1143000" lvl="2" indent="-228600">
              <a:buClr>
                <a:srgbClr val="000000"/>
              </a:buClr>
              <a:buSzPct val="80000"/>
              <a:buFont typeface="Gill Sans Light" charset="0"/>
              <a:buChar char="•"/>
            </a:pPr>
            <a:endParaRPr lang="en-US">
              <a:solidFill>
                <a:srgbClr val="000000"/>
              </a:solidFill>
            </a:endParaRPr>
          </a:p>
        </p:txBody>
      </p:sp>
      <p:sp>
        <p:nvSpPr>
          <p:cNvPr id="40962" name="Rectangle 2"/>
          <p:cNvSpPr>
            <a:spLocks/>
          </p:cNvSpPr>
          <p:nvPr/>
        </p:nvSpPr>
        <p:spPr bwMode="auto">
          <a:xfrm>
            <a:off x="-25400" y="254000"/>
            <a:ext cx="13042900" cy="2438400"/>
          </a:xfrm>
          <a:prstGeom prst="rect">
            <a:avLst/>
          </a:prstGeom>
          <a:noFill/>
          <a:ln w="12700">
            <a:noFill/>
            <a:miter lim="800000"/>
            <a:headEnd/>
            <a:tailEnd/>
          </a:ln>
        </p:spPr>
        <p:txBody>
          <a:bodyPr lIns="0" tIns="0" rIns="0" bIns="0" anchor="ctr">
            <a:prstTxWarp prst="textNoShape">
              <a:avLst/>
            </a:prstTxWarp>
          </a:bodyPr>
          <a:lstStyle/>
          <a:p>
            <a:pPr algn="ctr">
              <a:buClr>
                <a:srgbClr val="000000"/>
              </a:buClr>
              <a:buSzPct val="80000"/>
            </a:pPr>
            <a:r>
              <a:rPr lang="en-US" sz="6600">
                <a:solidFill>
                  <a:srgbClr val="000000"/>
                </a:solidFill>
                <a:latin typeface="Gill Sans" charset="0"/>
                <a:ea typeface="ＭＳ Ｐゴシック" charset="-128"/>
                <a:cs typeface="ＭＳ Ｐゴシック" charset="-128"/>
              </a:rPr>
              <a:t>What is an Argument?</a:t>
            </a:r>
            <a:endParaRPr lang="en-US">
              <a:solidFill>
                <a:srgbClr val="000000"/>
              </a:solidFill>
              <a:ea typeface="ＭＳ Ｐゴシック" charset="-128"/>
              <a:cs typeface="ＭＳ Ｐゴシック"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 descr="simple argument.png"/>
          <p:cNvPicPr>
            <a:picLocks noChangeAspect="1"/>
          </p:cNvPicPr>
          <p:nvPr/>
        </p:nvPicPr>
        <p:blipFill>
          <a:blip r:embed="rId3"/>
          <a:srcRect/>
          <a:stretch>
            <a:fillRect/>
          </a:stretch>
        </p:blipFill>
        <p:spPr bwMode="auto">
          <a:xfrm>
            <a:off x="1173163" y="3148013"/>
            <a:ext cx="10860087" cy="3371850"/>
          </a:xfrm>
          <a:prstGeom prst="rect">
            <a:avLst/>
          </a:prstGeom>
          <a:noFill/>
          <a:ln w="9525">
            <a:noFill/>
            <a:miter lim="800000"/>
            <a:headEnd/>
            <a:tailEnd/>
          </a:ln>
        </p:spPr>
      </p:pic>
      <p:sp>
        <p:nvSpPr>
          <p:cNvPr id="43010" name="Rectangle 1"/>
          <p:cNvSpPr>
            <a:spLocks/>
          </p:cNvSpPr>
          <p:nvPr/>
        </p:nvSpPr>
        <p:spPr bwMode="auto">
          <a:xfrm>
            <a:off x="4406900" y="4862513"/>
            <a:ext cx="4392613" cy="1389062"/>
          </a:xfrm>
          <a:prstGeom prst="rect">
            <a:avLst/>
          </a:prstGeom>
          <a:noFill/>
          <a:ln w="12700">
            <a:noFill/>
            <a:miter lim="800000"/>
            <a:headEnd/>
            <a:tailEnd/>
          </a:ln>
        </p:spPr>
        <p:txBody>
          <a:bodyPr lIns="0" tIns="0" rIns="0" bIns="0" anchor="ctr">
            <a:prstTxWarp prst="textNoShape">
              <a:avLst/>
            </a:prstTxWarp>
          </a:bodyPr>
          <a:lstStyle/>
          <a:p>
            <a:pPr marL="461963" indent="-461963" algn="ctr"/>
            <a:endParaRPr lang="en-US">
              <a:solidFill>
                <a:schemeClr val="tx1"/>
              </a:solidFill>
              <a:ea typeface="ＭＳ Ｐゴシック" charset="-128"/>
              <a:cs typeface="ＭＳ Ｐゴシック" charset="-128"/>
            </a:endParaRPr>
          </a:p>
          <a:p>
            <a:pPr marL="461963" indent="-461963" algn="ctr">
              <a:buClr>
                <a:srgbClr val="000000"/>
              </a:buClr>
              <a:buSzPct val="80000"/>
              <a:buFont typeface="Gill Sans Light" charset="0"/>
              <a:buChar char="•"/>
            </a:pPr>
            <a:endParaRPr lang="en-US">
              <a:solidFill>
                <a:schemeClr val="tx1"/>
              </a:solidFill>
              <a:ea typeface="ＭＳ Ｐゴシック" charset="-128"/>
              <a:cs typeface="ＭＳ Ｐゴシック" charset="-128"/>
            </a:endParaRPr>
          </a:p>
          <a:p>
            <a:pPr marL="461963" indent="-461963" algn="ctr">
              <a:buClr>
                <a:srgbClr val="000000"/>
              </a:buClr>
              <a:buSzPct val="80000"/>
              <a:buFont typeface="Gill Sans Light" charset="0"/>
              <a:buChar char="•"/>
            </a:pPr>
            <a:endParaRPr lang="en-US">
              <a:solidFill>
                <a:schemeClr val="tx1"/>
              </a:solidFill>
              <a:ea typeface="ＭＳ Ｐゴシック" charset="-128"/>
              <a:cs typeface="ＭＳ Ｐゴシック" charset="-128"/>
            </a:endParaRPr>
          </a:p>
          <a:p>
            <a:pPr marL="461963" indent="-461963" algn="ctr">
              <a:buClr>
                <a:srgbClr val="000000"/>
              </a:buClr>
              <a:buSzPct val="80000"/>
            </a:pPr>
            <a:endParaRPr lang="en-US" sz="4400">
              <a:solidFill>
                <a:schemeClr val="tx1"/>
              </a:solidFill>
              <a:ea typeface="ＭＳ Ｐゴシック" charset="-128"/>
              <a:cs typeface="ＭＳ Ｐゴシック" charset="-128"/>
            </a:endParaRPr>
          </a:p>
          <a:p>
            <a:pPr marL="1374775" lvl="2" algn="ctr">
              <a:buClr>
                <a:srgbClr val="000000"/>
              </a:buClr>
              <a:buSzPct val="80000"/>
            </a:pPr>
            <a:r>
              <a:rPr lang="en-US" sz="4400">
                <a:solidFill>
                  <a:schemeClr val="tx1"/>
                </a:solidFill>
                <a:ea typeface="ＭＳ Ｐゴシック" charset="-128"/>
                <a:cs typeface="ＭＳ Ｐゴシック" charset="-128"/>
              </a:rPr>
              <a:t> </a:t>
            </a:r>
            <a:endParaRPr lang="en-US"/>
          </a:p>
          <a:p>
            <a:pPr marL="461963" indent="-461963" algn="ctr">
              <a:buClr>
                <a:srgbClr val="000000"/>
              </a:buClr>
              <a:buSzPct val="80000"/>
            </a:pPr>
            <a:endParaRPr lang="en-US">
              <a:solidFill>
                <a:srgbClr val="000000"/>
              </a:solidFill>
            </a:endParaRPr>
          </a:p>
        </p:txBody>
      </p:sp>
      <p:sp>
        <p:nvSpPr>
          <p:cNvPr id="43011" name="Rectangle 2"/>
          <p:cNvSpPr>
            <a:spLocks/>
          </p:cNvSpPr>
          <p:nvPr/>
        </p:nvSpPr>
        <p:spPr bwMode="auto">
          <a:xfrm>
            <a:off x="-25400" y="-163513"/>
            <a:ext cx="13042900" cy="2438401"/>
          </a:xfrm>
          <a:prstGeom prst="rect">
            <a:avLst/>
          </a:prstGeom>
          <a:noFill/>
          <a:ln w="12700">
            <a:noFill/>
            <a:miter lim="800000"/>
            <a:headEnd/>
            <a:tailEnd/>
          </a:ln>
        </p:spPr>
        <p:txBody>
          <a:bodyPr lIns="0" tIns="0" rIns="0" bIns="0" anchor="ctr">
            <a:prstTxWarp prst="textNoShape">
              <a:avLst/>
            </a:prstTxWarp>
          </a:bodyPr>
          <a:lstStyle/>
          <a:p>
            <a:pPr algn="ctr">
              <a:buClr>
                <a:srgbClr val="000000"/>
              </a:buClr>
              <a:buSzPct val="80000"/>
            </a:pPr>
            <a:r>
              <a:rPr lang="en-US" sz="6600">
                <a:solidFill>
                  <a:srgbClr val="000000"/>
                </a:solidFill>
                <a:latin typeface="Gill Sans" charset="0"/>
                <a:ea typeface="ＭＳ Ｐゴシック" charset="-128"/>
                <a:cs typeface="ＭＳ Ｐゴシック" charset="-128"/>
              </a:rPr>
              <a:t>A Simple Argument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txBox="1">
            <a:spLocks noGrp="1"/>
          </p:cNvSpPr>
          <p:nvPr/>
        </p:nvSpPr>
        <p:spPr bwMode="auto">
          <a:xfrm>
            <a:off x="758825" y="9075738"/>
            <a:ext cx="649288" cy="677862"/>
          </a:xfrm>
          <a:prstGeom prst="rect">
            <a:avLst/>
          </a:prstGeom>
          <a:noFill/>
          <a:ln w="9525">
            <a:noFill/>
            <a:miter lim="800000"/>
            <a:headEnd/>
            <a:tailEnd/>
          </a:ln>
        </p:spPr>
        <p:txBody>
          <a:bodyPr lIns="130046" tIns="65023" rIns="130046" bIns="65023">
            <a:prstTxWarp prst="textNoShape">
              <a:avLst/>
            </a:prstTxWarp>
          </a:bodyPr>
          <a:lstStyle/>
          <a:p>
            <a:pPr algn="r" defTabSz="1300163"/>
            <a:fld id="{A917614E-C6B4-42D1-AD1E-2BE4A9571BB0}" type="slidenum">
              <a:rPr lang="en-CA" sz="2000">
                <a:solidFill>
                  <a:schemeClr val="tx1"/>
                </a:solidFill>
                <a:latin typeface="Arial" charset="0"/>
                <a:ea typeface="ＭＳ Ｐゴシック" charset="-128"/>
                <a:cs typeface="ＭＳ Ｐゴシック" charset="-128"/>
              </a:rPr>
              <a:pPr algn="r" defTabSz="1300163"/>
              <a:t>5</a:t>
            </a:fld>
            <a:endParaRPr lang="en-CA" sz="2000">
              <a:solidFill>
                <a:schemeClr val="tx1"/>
              </a:solidFill>
              <a:latin typeface="Arial" charset="0"/>
              <a:ea typeface="ＭＳ Ｐゴシック" charset="-128"/>
              <a:cs typeface="ＭＳ Ｐゴシック" charset="-128"/>
            </a:endParaRPr>
          </a:p>
        </p:txBody>
      </p:sp>
      <p:sp>
        <p:nvSpPr>
          <p:cNvPr id="45058" name="Rectangle 2"/>
          <p:cNvSpPr>
            <a:spLocks noGrp="1" noChangeArrowheads="1"/>
          </p:cNvSpPr>
          <p:nvPr>
            <p:ph type="title" idx="4294967295"/>
          </p:nvPr>
        </p:nvSpPr>
        <p:spPr>
          <a:xfrm>
            <a:off x="357188" y="255588"/>
            <a:ext cx="12293600" cy="2438400"/>
          </a:xfrm>
        </p:spPr>
        <p:txBody>
          <a:bodyPr lIns="130046" tIns="65023" rIns="130046" bIns="65023"/>
          <a:lstStyle/>
          <a:p>
            <a:pPr eaLnBrk="1" hangingPunct="1"/>
            <a:r>
              <a:rPr lang="en-US">
                <a:latin typeface="Gill Sans" charset="0"/>
              </a:rPr>
              <a:t>A Case is a </a:t>
            </a:r>
            <a:r>
              <a:rPr lang="en-US" sz="6600">
                <a:latin typeface="Gill Sans" charset="0"/>
              </a:rPr>
              <a:t>Complex</a:t>
            </a:r>
            <a:r>
              <a:rPr lang="en-US">
                <a:latin typeface="Gill Sans" charset="0"/>
              </a:rPr>
              <a:t> Argument</a:t>
            </a:r>
            <a:endParaRPr lang="en-US"/>
          </a:p>
        </p:txBody>
      </p:sp>
      <p:sp>
        <p:nvSpPr>
          <p:cNvPr id="45059" name="Rectangle 3"/>
          <p:cNvSpPr>
            <a:spLocks noGrp="1" noChangeArrowheads="1"/>
          </p:cNvSpPr>
          <p:nvPr>
            <p:ph type="body" idx="4294967295"/>
          </p:nvPr>
        </p:nvSpPr>
        <p:spPr>
          <a:xfrm>
            <a:off x="650875" y="2276475"/>
            <a:ext cx="11703050" cy="6029325"/>
          </a:xfrm>
        </p:spPr>
        <p:txBody>
          <a:bodyPr lIns="130046" tIns="65023" rIns="130046" bIns="65023" anchor="t"/>
          <a:lstStyle/>
          <a:p>
            <a:pPr marL="342900" indent="-342900" eaLnBrk="1" hangingPunct="1">
              <a:lnSpc>
                <a:spcPct val="90000"/>
              </a:lnSpc>
              <a:buFont typeface="Gill Sans Light" charset="0"/>
              <a:buNone/>
            </a:pPr>
            <a:endParaRPr lang="en-US"/>
          </a:p>
          <a:p>
            <a:pPr marL="342900" indent="-342900" eaLnBrk="1" hangingPunct="1">
              <a:lnSpc>
                <a:spcPct val="90000"/>
              </a:lnSpc>
              <a:buFont typeface="Gill Sans Light" charset="0"/>
              <a:buNone/>
            </a:pPr>
            <a:r>
              <a:rPr lang="en-US">
                <a:latin typeface="Arial" charset="0"/>
              </a:rPr>
              <a:t>R = reason; C = Conclusion</a:t>
            </a:r>
            <a:endParaRPr lang="en-US"/>
          </a:p>
          <a:p>
            <a:pPr marL="342900" indent="-342900" eaLnBrk="1" hangingPunct="1">
              <a:lnSpc>
                <a:spcPct val="90000"/>
              </a:lnSpc>
            </a:pPr>
            <a:endParaRPr lang="en-US"/>
          </a:p>
          <a:p>
            <a:pPr marL="342900" indent="-342900" eaLnBrk="1" hangingPunct="1">
              <a:lnSpc>
                <a:spcPct val="90000"/>
              </a:lnSpc>
              <a:buFont typeface="Gill Sans Light" charset="0"/>
              <a:buNone/>
            </a:pPr>
            <a:r>
              <a:rPr lang="en-US">
                <a:latin typeface="Arial" charset="0"/>
              </a:rPr>
              <a:t>R1</a:t>
            </a:r>
            <a:r>
              <a:rPr lang="en-US"/>
              <a:t>                                </a:t>
            </a:r>
            <a:r>
              <a:rPr lang="en-US">
                <a:latin typeface="Arial" charset="0"/>
              </a:rPr>
              <a:t>R4          R5</a:t>
            </a:r>
            <a:endParaRPr lang="en-US"/>
          </a:p>
          <a:p>
            <a:pPr marL="342900" indent="-342900" eaLnBrk="1" hangingPunct="1">
              <a:lnSpc>
                <a:spcPct val="90000"/>
              </a:lnSpc>
              <a:buFont typeface="Gill Sans Light" charset="0"/>
              <a:buNone/>
            </a:pPr>
            <a:r>
              <a:rPr lang="en-US">
                <a:latin typeface="Arial" charset="0"/>
              </a:rPr>
              <a:t>R2</a:t>
            </a:r>
            <a:r>
              <a:rPr lang="en-US"/>
              <a:t>						          </a:t>
            </a:r>
            <a:r>
              <a:rPr lang="en-US">
                <a:latin typeface="Arial" charset="0"/>
              </a:rPr>
              <a:t>R6</a:t>
            </a:r>
            <a:endParaRPr lang="en-US"/>
          </a:p>
          <a:p>
            <a:pPr marL="1085850" lvl="2" indent="-228600" eaLnBrk="1" hangingPunct="1">
              <a:lnSpc>
                <a:spcPct val="90000"/>
              </a:lnSpc>
              <a:buFont typeface="Gill Sans Light" charset="0"/>
              <a:buNone/>
            </a:pPr>
            <a:r>
              <a:rPr lang="en-US" sz="4200"/>
              <a:t>   </a:t>
            </a:r>
            <a:endParaRPr lang="en-US"/>
          </a:p>
        </p:txBody>
      </p:sp>
      <p:sp>
        <p:nvSpPr>
          <p:cNvPr id="45060" name="Line 10"/>
          <p:cNvSpPr>
            <a:spLocks noChangeShapeType="1"/>
          </p:cNvSpPr>
          <p:nvPr/>
        </p:nvSpPr>
        <p:spPr bwMode="auto">
          <a:xfrm>
            <a:off x="1828800" y="5638800"/>
            <a:ext cx="1295400" cy="68580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5061" name="Line 11"/>
          <p:cNvSpPr>
            <a:spLocks noChangeShapeType="1"/>
          </p:cNvSpPr>
          <p:nvPr/>
        </p:nvSpPr>
        <p:spPr bwMode="auto">
          <a:xfrm>
            <a:off x="1752600" y="6508750"/>
            <a:ext cx="1219200" cy="4445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5062" name="Text Box 12"/>
          <p:cNvSpPr txBox="1">
            <a:spLocks noChangeArrowheads="1"/>
          </p:cNvSpPr>
          <p:nvPr/>
        </p:nvSpPr>
        <p:spPr bwMode="auto">
          <a:xfrm>
            <a:off x="3429000" y="6248400"/>
            <a:ext cx="1828800" cy="709613"/>
          </a:xfrm>
          <a:prstGeom prst="rect">
            <a:avLst/>
          </a:prstGeom>
          <a:noFill/>
          <a:ln w="9525">
            <a:noFill/>
            <a:miter lim="800000"/>
            <a:headEnd/>
            <a:tailEnd/>
          </a:ln>
        </p:spPr>
        <p:txBody>
          <a:bodyPr lIns="130046" tIns="65023" rIns="130046" bIns="65023">
            <a:prstTxWarp prst="textNoShape">
              <a:avLst/>
            </a:prstTxWarp>
            <a:spAutoFit/>
          </a:bodyPr>
          <a:lstStyle/>
          <a:p>
            <a:pPr defTabSz="1300163">
              <a:spcBef>
                <a:spcPct val="50000"/>
              </a:spcBef>
            </a:pPr>
            <a:r>
              <a:rPr lang="en-US" sz="3800">
                <a:solidFill>
                  <a:schemeClr val="tx1"/>
                </a:solidFill>
                <a:latin typeface="Arial" charset="0"/>
                <a:ea typeface="ＭＳ Ｐゴシック" charset="-128"/>
                <a:cs typeface="ＭＳ Ｐゴシック" charset="-128"/>
              </a:rPr>
              <a:t>C1(R3)</a:t>
            </a:r>
          </a:p>
        </p:txBody>
      </p:sp>
      <p:sp>
        <p:nvSpPr>
          <p:cNvPr id="45063" name="Line 13"/>
          <p:cNvSpPr>
            <a:spLocks noChangeShapeType="1"/>
          </p:cNvSpPr>
          <p:nvPr/>
        </p:nvSpPr>
        <p:spPr bwMode="auto">
          <a:xfrm flipV="1">
            <a:off x="5486400" y="6608763"/>
            <a:ext cx="1600200" cy="20637"/>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5064" name="Line 14"/>
          <p:cNvSpPr>
            <a:spLocks noChangeShapeType="1"/>
          </p:cNvSpPr>
          <p:nvPr/>
        </p:nvSpPr>
        <p:spPr bwMode="auto">
          <a:xfrm>
            <a:off x="6477000" y="5638800"/>
            <a:ext cx="8382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5065" name="Line 15"/>
          <p:cNvSpPr>
            <a:spLocks noChangeShapeType="1"/>
          </p:cNvSpPr>
          <p:nvPr/>
        </p:nvSpPr>
        <p:spPr bwMode="auto">
          <a:xfrm flipV="1">
            <a:off x="8610600" y="6477000"/>
            <a:ext cx="649288" cy="217488"/>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5066" name="Line 16"/>
          <p:cNvSpPr>
            <a:spLocks noChangeShapeType="1"/>
          </p:cNvSpPr>
          <p:nvPr/>
        </p:nvSpPr>
        <p:spPr bwMode="auto">
          <a:xfrm>
            <a:off x="8534400" y="5638800"/>
            <a:ext cx="609600" cy="22860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45067" name="Text Box 17"/>
          <p:cNvSpPr txBox="1">
            <a:spLocks noChangeArrowheads="1"/>
          </p:cNvSpPr>
          <p:nvPr/>
        </p:nvSpPr>
        <p:spPr bwMode="auto">
          <a:xfrm>
            <a:off x="9601200" y="5791200"/>
            <a:ext cx="1084263" cy="831850"/>
          </a:xfrm>
          <a:prstGeom prst="rect">
            <a:avLst/>
          </a:prstGeom>
          <a:noFill/>
          <a:ln w="9525">
            <a:noFill/>
            <a:miter lim="800000"/>
            <a:headEnd/>
            <a:tailEnd/>
          </a:ln>
        </p:spPr>
        <p:txBody>
          <a:bodyPr lIns="130046" tIns="65023" rIns="130046" bIns="65023">
            <a:prstTxWarp prst="textNoShape">
              <a:avLst/>
            </a:prstTxWarp>
            <a:spAutoFit/>
          </a:bodyPr>
          <a:lstStyle/>
          <a:p>
            <a:pPr defTabSz="1300163">
              <a:spcBef>
                <a:spcPct val="50000"/>
              </a:spcBef>
            </a:pPr>
            <a:r>
              <a:rPr lang="en-US" sz="4600">
                <a:solidFill>
                  <a:schemeClr val="tx1"/>
                </a:solidFill>
                <a:latin typeface="Arial" charset="0"/>
                <a:ea typeface="ＭＳ Ｐゴシック" charset="-128"/>
                <a:cs typeface="ＭＳ Ｐゴシック" charset="-128"/>
              </a:rPr>
              <a:t>C2</a:t>
            </a:r>
            <a:endParaRPr lang="en-US" sz="2600">
              <a:solidFill>
                <a:schemeClr val="tx1"/>
              </a:solidFill>
              <a:latin typeface="Arial" charset="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1" name="Group 4"/>
          <p:cNvGrpSpPr>
            <a:grpSpLocks/>
          </p:cNvGrpSpPr>
          <p:nvPr/>
        </p:nvGrpSpPr>
        <p:grpSpPr bwMode="auto">
          <a:xfrm>
            <a:off x="8869363" y="3076575"/>
            <a:ext cx="3622675" cy="1022350"/>
            <a:chOff x="6242542" y="2714197"/>
            <a:chExt cx="2188719" cy="765557"/>
          </a:xfrm>
        </p:grpSpPr>
        <p:sp>
          <p:nvSpPr>
            <p:cNvPr id="46140" name="TextBox 5"/>
            <p:cNvSpPr txBox="1">
              <a:spLocks noChangeArrowheads="1"/>
            </p:cNvSpPr>
            <p:nvPr/>
          </p:nvSpPr>
          <p:spPr bwMode="auto">
            <a:xfrm>
              <a:off x="6242542" y="2714197"/>
              <a:ext cx="2188719" cy="753669"/>
            </a:xfrm>
            <a:prstGeom prst="rect">
              <a:avLst/>
            </a:prstGeom>
            <a:noFill/>
            <a:ln w="9525">
              <a:noFill/>
              <a:miter lim="800000"/>
              <a:headEnd/>
              <a:tailEnd/>
            </a:ln>
          </p:spPr>
          <p:txBody>
            <a:bodyPr>
              <a:prstTxWarp prst="textNoShape">
                <a:avLst/>
              </a:prstTxWarp>
              <a:spAutoFit/>
            </a:bodyPr>
            <a:lstStyle/>
            <a:p>
              <a:pPr algn="ctr"/>
              <a:r>
                <a:rPr lang="en-US" sz="3000">
                  <a:latin typeface="Arial" charset="0"/>
                  <a:ea typeface="Arial" charset="0"/>
                  <a:cs typeface="Arial" charset="0"/>
                </a:rPr>
                <a:t>impact significance conclusion</a:t>
              </a:r>
            </a:p>
          </p:txBody>
        </p:sp>
        <p:sp>
          <p:nvSpPr>
            <p:cNvPr id="7" name="Rectangle 6"/>
            <p:cNvSpPr/>
            <p:nvPr/>
          </p:nvSpPr>
          <p:spPr>
            <a:xfrm>
              <a:off x="6242542" y="2736784"/>
              <a:ext cx="2188719" cy="742970"/>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grpSp>
      <p:sp>
        <p:nvSpPr>
          <p:cNvPr id="8" name="Right Brace 7"/>
          <p:cNvSpPr/>
          <p:nvPr/>
        </p:nvSpPr>
        <p:spPr>
          <a:xfrm>
            <a:off x="8255000" y="549275"/>
            <a:ext cx="468313" cy="6083300"/>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grpSp>
        <p:nvGrpSpPr>
          <p:cNvPr id="46083" name="Group 8"/>
          <p:cNvGrpSpPr>
            <a:grpSpLocks/>
          </p:cNvGrpSpPr>
          <p:nvPr/>
        </p:nvGrpSpPr>
        <p:grpSpPr bwMode="auto">
          <a:xfrm>
            <a:off x="511175" y="8089900"/>
            <a:ext cx="11980863" cy="1539875"/>
            <a:chOff x="875294" y="5389397"/>
            <a:chExt cx="7531906" cy="1151995"/>
          </a:xfrm>
        </p:grpSpPr>
        <p:sp>
          <p:nvSpPr>
            <p:cNvPr id="10" name="Right Brace 9"/>
            <p:cNvSpPr/>
            <p:nvPr/>
          </p:nvSpPr>
          <p:spPr>
            <a:xfrm rot="5400000">
              <a:off x="4390064" y="1874627"/>
              <a:ext cx="502365" cy="753190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39" name="TextBox 10"/>
            <p:cNvSpPr txBox="1">
              <a:spLocks noChangeArrowheads="1"/>
            </p:cNvSpPr>
            <p:nvPr/>
          </p:nvSpPr>
          <p:spPr bwMode="auto">
            <a:xfrm>
              <a:off x="875294" y="5788439"/>
              <a:ext cx="7531906" cy="752953"/>
            </a:xfrm>
            <a:prstGeom prst="rect">
              <a:avLst/>
            </a:prstGeom>
            <a:noFill/>
            <a:ln w="9525">
              <a:noFill/>
              <a:miter lim="800000"/>
              <a:headEnd/>
              <a:tailEnd/>
            </a:ln>
          </p:spPr>
          <p:txBody>
            <a:bodyPr>
              <a:prstTxWarp prst="textNoShape">
                <a:avLst/>
              </a:prstTxWarp>
              <a:spAutoFit/>
            </a:bodyPr>
            <a:lstStyle/>
            <a:p>
              <a:pPr algn="ctr"/>
              <a:r>
                <a:rPr lang="en-US" sz="6000">
                  <a:latin typeface="Gill Sans" charset="0"/>
                  <a:ea typeface="Gill Sans" charset="0"/>
                  <a:cs typeface="Gill Sans" charset="0"/>
                </a:rPr>
                <a:t>impact significance case</a:t>
              </a:r>
            </a:p>
          </p:txBody>
        </p:sp>
      </p:grpSp>
      <p:grpSp>
        <p:nvGrpSpPr>
          <p:cNvPr id="46084" name="Group 12"/>
          <p:cNvGrpSpPr>
            <a:grpSpLocks/>
          </p:cNvGrpSpPr>
          <p:nvPr/>
        </p:nvGrpSpPr>
        <p:grpSpPr bwMode="auto">
          <a:xfrm>
            <a:off x="511175" y="7156450"/>
            <a:ext cx="7743825" cy="711200"/>
            <a:chOff x="148119" y="5155362"/>
            <a:chExt cx="5697747" cy="532452"/>
          </a:xfrm>
        </p:grpSpPr>
        <p:sp>
          <p:nvSpPr>
            <p:cNvPr id="14" name="Right Brace 13"/>
            <p:cNvSpPr/>
            <p:nvPr/>
          </p:nvSpPr>
          <p:spPr>
            <a:xfrm rot="5400000">
              <a:off x="2834167" y="2469314"/>
              <a:ext cx="325651" cy="5697747"/>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37" name="TextBox 14"/>
            <p:cNvSpPr txBox="1">
              <a:spLocks noChangeArrowheads="1"/>
            </p:cNvSpPr>
            <p:nvPr/>
          </p:nvSpPr>
          <p:spPr bwMode="auto">
            <a:xfrm>
              <a:off x="423779" y="5413268"/>
              <a:ext cx="5138251" cy="274546"/>
            </a:xfrm>
            <a:prstGeom prst="rect">
              <a:avLst/>
            </a:prstGeom>
            <a:noFill/>
            <a:ln w="9525">
              <a:noFill/>
              <a:miter lim="800000"/>
              <a:headEnd/>
              <a:tailEnd/>
            </a:ln>
          </p:spPr>
          <p:txBody>
            <a:bodyPr>
              <a:prstTxWarp prst="textNoShape">
                <a:avLst/>
              </a:prstTxWarp>
              <a:spAutoFit/>
            </a:bodyPr>
            <a:lstStyle/>
            <a:p>
              <a:pPr algn="ctr"/>
              <a:r>
                <a:rPr lang="en-US" sz="1800" b="1">
                  <a:latin typeface="Arial" charset="0"/>
                  <a:ea typeface="Arial" charset="0"/>
                  <a:cs typeface="Arial" charset="0"/>
                </a:rPr>
                <a:t>impact significance case premises</a:t>
              </a:r>
            </a:p>
          </p:txBody>
        </p:sp>
      </p:grpSp>
      <p:grpSp>
        <p:nvGrpSpPr>
          <p:cNvPr id="46085" name="Group 15"/>
          <p:cNvGrpSpPr>
            <a:grpSpLocks/>
          </p:cNvGrpSpPr>
          <p:nvPr/>
        </p:nvGrpSpPr>
        <p:grpSpPr bwMode="auto">
          <a:xfrm>
            <a:off x="511175" y="549275"/>
            <a:ext cx="7621588" cy="933450"/>
            <a:chOff x="232076" y="596598"/>
            <a:chExt cx="5607926" cy="699440"/>
          </a:xfrm>
        </p:grpSpPr>
        <p:sp>
          <p:nvSpPr>
            <p:cNvPr id="46129" name="TextBox 16"/>
            <p:cNvSpPr txBox="1">
              <a:spLocks noChangeArrowheads="1"/>
            </p:cNvSpPr>
            <p:nvPr/>
          </p:nvSpPr>
          <p:spPr bwMode="auto">
            <a:xfrm>
              <a:off x="2742268" y="601356"/>
              <a:ext cx="3097734" cy="252179"/>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conclusion on impact </a:t>
              </a:r>
              <a:r>
                <a:rPr lang="en-US" sz="1600" b="1">
                  <a:latin typeface="Arial" charset="0"/>
                  <a:ea typeface="Arial" charset="0"/>
                  <a:cs typeface="Arial" charset="0"/>
                </a:rPr>
                <a:t>magnitude</a:t>
              </a:r>
            </a:p>
          </p:txBody>
        </p:sp>
        <p:sp>
          <p:nvSpPr>
            <p:cNvPr id="18" name="Rectangle 17"/>
            <p:cNvSpPr/>
            <p:nvPr/>
          </p:nvSpPr>
          <p:spPr>
            <a:xfrm>
              <a:off x="2742268" y="597788"/>
              <a:ext cx="3097734" cy="273590"/>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sp>
          <p:nvSpPr>
            <p:cNvPr id="46131" name="TextBox 18"/>
            <p:cNvSpPr txBox="1">
              <a:spLocks noChangeArrowheads="1"/>
            </p:cNvSpPr>
            <p:nvPr/>
          </p:nvSpPr>
          <p:spPr bwMode="auto">
            <a:xfrm>
              <a:off x="232076" y="596598"/>
              <a:ext cx="1455421" cy="252179"/>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premise</a:t>
              </a:r>
            </a:p>
          </p:txBody>
        </p:sp>
        <p:sp>
          <p:nvSpPr>
            <p:cNvPr id="20" name="Rectangle 19"/>
            <p:cNvSpPr/>
            <p:nvPr/>
          </p:nvSpPr>
          <p:spPr>
            <a:xfrm>
              <a:off x="232076" y="596598"/>
              <a:ext cx="1455421" cy="275970"/>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cxnSp>
          <p:nvCxnSpPr>
            <p:cNvPr id="21" name="Straight Arrow Connector 20"/>
            <p:cNvCxnSpPr/>
            <p:nvPr/>
          </p:nvCxnSpPr>
          <p:spPr>
            <a:xfrm>
              <a:off x="1799632" y="734583"/>
              <a:ext cx="81414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 name="Right Brace 21"/>
            <p:cNvSpPr/>
            <p:nvPr/>
          </p:nvSpPr>
          <p:spPr>
            <a:xfrm rot="5400000">
              <a:off x="2952772" y="-1811253"/>
              <a:ext cx="166533" cy="560792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35" name="TextBox 22"/>
            <p:cNvSpPr txBox="1">
              <a:spLocks noChangeArrowheads="1"/>
            </p:cNvSpPr>
            <p:nvPr/>
          </p:nvSpPr>
          <p:spPr bwMode="auto">
            <a:xfrm>
              <a:off x="232076" y="1043859"/>
              <a:ext cx="5607926" cy="252179"/>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impact significance factor subcase</a:t>
              </a:r>
            </a:p>
          </p:txBody>
        </p:sp>
      </p:grpSp>
      <p:grpSp>
        <p:nvGrpSpPr>
          <p:cNvPr id="46086" name="Group 23"/>
          <p:cNvGrpSpPr>
            <a:grpSpLocks/>
          </p:cNvGrpSpPr>
          <p:nvPr/>
        </p:nvGrpSpPr>
        <p:grpSpPr bwMode="auto">
          <a:xfrm>
            <a:off x="511175" y="1684338"/>
            <a:ext cx="7621588" cy="935037"/>
            <a:chOff x="232076" y="596598"/>
            <a:chExt cx="5607926" cy="699442"/>
          </a:xfrm>
        </p:grpSpPr>
        <p:sp>
          <p:nvSpPr>
            <p:cNvPr id="46122" name="TextBox 24"/>
            <p:cNvSpPr txBox="1">
              <a:spLocks noChangeArrowheads="1"/>
            </p:cNvSpPr>
            <p:nvPr/>
          </p:nvSpPr>
          <p:spPr bwMode="auto">
            <a:xfrm>
              <a:off x="2742268" y="601348"/>
              <a:ext cx="3097734"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conclusion on impact</a:t>
              </a:r>
              <a:r>
                <a:rPr lang="en-US" sz="1600" b="1">
                  <a:latin typeface="Arial" charset="0"/>
                  <a:ea typeface="Arial" charset="0"/>
                  <a:cs typeface="Arial" charset="0"/>
                </a:rPr>
                <a:t> probability</a:t>
              </a:r>
            </a:p>
          </p:txBody>
        </p:sp>
        <p:sp>
          <p:nvSpPr>
            <p:cNvPr id="26" name="Rectangle 25"/>
            <p:cNvSpPr/>
            <p:nvPr/>
          </p:nvSpPr>
          <p:spPr>
            <a:xfrm>
              <a:off x="2742268" y="597785"/>
              <a:ext cx="3097734" cy="274315"/>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sp>
          <p:nvSpPr>
            <p:cNvPr id="46124" name="TextBox 26"/>
            <p:cNvSpPr txBox="1">
              <a:spLocks noChangeArrowheads="1"/>
            </p:cNvSpPr>
            <p:nvPr/>
          </p:nvSpPr>
          <p:spPr bwMode="auto">
            <a:xfrm>
              <a:off x="232076" y="596598"/>
              <a:ext cx="1455421"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premise</a:t>
              </a:r>
            </a:p>
          </p:txBody>
        </p:sp>
        <p:sp>
          <p:nvSpPr>
            <p:cNvPr id="28" name="Rectangle 27"/>
            <p:cNvSpPr/>
            <p:nvPr/>
          </p:nvSpPr>
          <p:spPr>
            <a:xfrm>
              <a:off x="232076" y="596598"/>
              <a:ext cx="1455421" cy="275502"/>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cxnSp>
          <p:nvCxnSpPr>
            <p:cNvPr id="29" name="Straight Arrow Connector 28"/>
            <p:cNvCxnSpPr/>
            <p:nvPr/>
          </p:nvCxnSpPr>
          <p:spPr>
            <a:xfrm>
              <a:off x="1799632" y="734349"/>
              <a:ext cx="81414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0" name="Right Brace 29"/>
            <p:cNvSpPr/>
            <p:nvPr/>
          </p:nvSpPr>
          <p:spPr>
            <a:xfrm rot="5400000">
              <a:off x="2952319" y="-1811331"/>
              <a:ext cx="167439" cy="560792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28" name="TextBox 30"/>
            <p:cNvSpPr txBox="1">
              <a:spLocks noChangeArrowheads="1"/>
            </p:cNvSpPr>
            <p:nvPr/>
          </p:nvSpPr>
          <p:spPr bwMode="auto">
            <a:xfrm>
              <a:off x="232076" y="1044289"/>
              <a:ext cx="5607926" cy="251751"/>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impact significance factor subcase</a:t>
              </a:r>
            </a:p>
          </p:txBody>
        </p:sp>
      </p:grpSp>
      <p:grpSp>
        <p:nvGrpSpPr>
          <p:cNvPr id="46087" name="Group 31"/>
          <p:cNvGrpSpPr>
            <a:grpSpLocks/>
          </p:cNvGrpSpPr>
          <p:nvPr/>
        </p:nvGrpSpPr>
        <p:grpSpPr bwMode="auto">
          <a:xfrm>
            <a:off x="511175" y="2820988"/>
            <a:ext cx="7621588" cy="935037"/>
            <a:chOff x="232076" y="596598"/>
            <a:chExt cx="5607926" cy="699442"/>
          </a:xfrm>
        </p:grpSpPr>
        <p:sp>
          <p:nvSpPr>
            <p:cNvPr id="46115" name="TextBox 32"/>
            <p:cNvSpPr txBox="1">
              <a:spLocks noChangeArrowheads="1"/>
            </p:cNvSpPr>
            <p:nvPr/>
          </p:nvSpPr>
          <p:spPr bwMode="auto">
            <a:xfrm>
              <a:off x="2742268" y="601348"/>
              <a:ext cx="3097734"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conclusion on impact </a:t>
              </a:r>
              <a:r>
                <a:rPr lang="en-US" sz="1600" b="1">
                  <a:latin typeface="Arial" charset="0"/>
                  <a:ea typeface="Arial" charset="0"/>
                  <a:cs typeface="Arial" charset="0"/>
                </a:rPr>
                <a:t>geographic extent</a:t>
              </a:r>
            </a:p>
          </p:txBody>
        </p:sp>
        <p:sp>
          <p:nvSpPr>
            <p:cNvPr id="34" name="Rectangle 33"/>
            <p:cNvSpPr/>
            <p:nvPr/>
          </p:nvSpPr>
          <p:spPr>
            <a:xfrm>
              <a:off x="2742268" y="597785"/>
              <a:ext cx="3097734" cy="274315"/>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sp>
          <p:nvSpPr>
            <p:cNvPr id="46117" name="TextBox 34"/>
            <p:cNvSpPr txBox="1">
              <a:spLocks noChangeArrowheads="1"/>
            </p:cNvSpPr>
            <p:nvPr/>
          </p:nvSpPr>
          <p:spPr bwMode="auto">
            <a:xfrm>
              <a:off x="232076" y="596598"/>
              <a:ext cx="1455421"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premise</a:t>
              </a:r>
            </a:p>
          </p:txBody>
        </p:sp>
        <p:sp>
          <p:nvSpPr>
            <p:cNvPr id="36" name="Rectangle 35"/>
            <p:cNvSpPr/>
            <p:nvPr/>
          </p:nvSpPr>
          <p:spPr>
            <a:xfrm>
              <a:off x="232076" y="596598"/>
              <a:ext cx="1455421" cy="275502"/>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cxnSp>
          <p:nvCxnSpPr>
            <p:cNvPr id="37" name="Straight Arrow Connector 36"/>
            <p:cNvCxnSpPr/>
            <p:nvPr/>
          </p:nvCxnSpPr>
          <p:spPr>
            <a:xfrm>
              <a:off x="1799632" y="734349"/>
              <a:ext cx="81414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8" name="Right Brace 37"/>
            <p:cNvSpPr/>
            <p:nvPr/>
          </p:nvSpPr>
          <p:spPr>
            <a:xfrm rot="5400000">
              <a:off x="2952319" y="-1811331"/>
              <a:ext cx="167439" cy="560792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21" name="TextBox 38"/>
            <p:cNvSpPr txBox="1">
              <a:spLocks noChangeArrowheads="1"/>
            </p:cNvSpPr>
            <p:nvPr/>
          </p:nvSpPr>
          <p:spPr bwMode="auto">
            <a:xfrm>
              <a:off x="232076" y="1044289"/>
              <a:ext cx="5607926" cy="251751"/>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impact significance factor subcase</a:t>
              </a:r>
            </a:p>
          </p:txBody>
        </p:sp>
      </p:grpSp>
      <p:grpSp>
        <p:nvGrpSpPr>
          <p:cNvPr id="46088" name="Group 39"/>
          <p:cNvGrpSpPr>
            <a:grpSpLocks/>
          </p:cNvGrpSpPr>
          <p:nvPr/>
        </p:nvGrpSpPr>
        <p:grpSpPr bwMode="auto">
          <a:xfrm>
            <a:off x="511175" y="3957638"/>
            <a:ext cx="7621588" cy="933450"/>
            <a:chOff x="232076" y="596598"/>
            <a:chExt cx="5607926" cy="699440"/>
          </a:xfrm>
        </p:grpSpPr>
        <p:sp>
          <p:nvSpPr>
            <p:cNvPr id="46108" name="TextBox 40"/>
            <p:cNvSpPr txBox="1">
              <a:spLocks noChangeArrowheads="1"/>
            </p:cNvSpPr>
            <p:nvPr/>
          </p:nvSpPr>
          <p:spPr bwMode="auto">
            <a:xfrm>
              <a:off x="2742268" y="601356"/>
              <a:ext cx="3097734" cy="252179"/>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conclusion on impact </a:t>
              </a:r>
              <a:r>
                <a:rPr lang="en-US" sz="1400" b="1">
                  <a:latin typeface="Arial" charset="0"/>
                  <a:ea typeface="Arial" charset="0"/>
                  <a:cs typeface="Arial" charset="0"/>
                </a:rPr>
                <a:t>duration and frequency</a:t>
              </a:r>
            </a:p>
          </p:txBody>
        </p:sp>
        <p:sp>
          <p:nvSpPr>
            <p:cNvPr id="42" name="Rectangle 41"/>
            <p:cNvSpPr/>
            <p:nvPr/>
          </p:nvSpPr>
          <p:spPr>
            <a:xfrm>
              <a:off x="2742268" y="597787"/>
              <a:ext cx="3097734" cy="273590"/>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sp>
          <p:nvSpPr>
            <p:cNvPr id="46110" name="TextBox 42"/>
            <p:cNvSpPr txBox="1">
              <a:spLocks noChangeArrowheads="1"/>
            </p:cNvSpPr>
            <p:nvPr/>
          </p:nvSpPr>
          <p:spPr bwMode="auto">
            <a:xfrm>
              <a:off x="232076" y="596598"/>
              <a:ext cx="1455421" cy="252179"/>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premise</a:t>
              </a:r>
            </a:p>
          </p:txBody>
        </p:sp>
        <p:sp>
          <p:nvSpPr>
            <p:cNvPr id="44" name="Rectangle 43"/>
            <p:cNvSpPr/>
            <p:nvPr/>
          </p:nvSpPr>
          <p:spPr>
            <a:xfrm>
              <a:off x="232076" y="596598"/>
              <a:ext cx="1455421" cy="275970"/>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cxnSp>
          <p:nvCxnSpPr>
            <p:cNvPr id="45" name="Straight Arrow Connector 44"/>
            <p:cNvCxnSpPr/>
            <p:nvPr/>
          </p:nvCxnSpPr>
          <p:spPr>
            <a:xfrm>
              <a:off x="1799632" y="734583"/>
              <a:ext cx="81414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46" name="Right Brace 45"/>
            <p:cNvSpPr/>
            <p:nvPr/>
          </p:nvSpPr>
          <p:spPr>
            <a:xfrm rot="5400000">
              <a:off x="2952772" y="-1811254"/>
              <a:ext cx="166533" cy="560792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14" name="TextBox 46"/>
            <p:cNvSpPr txBox="1">
              <a:spLocks noChangeArrowheads="1"/>
            </p:cNvSpPr>
            <p:nvPr/>
          </p:nvSpPr>
          <p:spPr bwMode="auto">
            <a:xfrm>
              <a:off x="232076" y="1043859"/>
              <a:ext cx="5607926" cy="252179"/>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impact significance factor subcase</a:t>
              </a:r>
            </a:p>
          </p:txBody>
        </p:sp>
      </p:grpSp>
      <p:grpSp>
        <p:nvGrpSpPr>
          <p:cNvPr id="46089" name="Group 47"/>
          <p:cNvGrpSpPr>
            <a:grpSpLocks/>
          </p:cNvGrpSpPr>
          <p:nvPr/>
        </p:nvGrpSpPr>
        <p:grpSpPr bwMode="auto">
          <a:xfrm>
            <a:off x="511175" y="5092700"/>
            <a:ext cx="7621588" cy="935038"/>
            <a:chOff x="232076" y="596598"/>
            <a:chExt cx="5607926" cy="699442"/>
          </a:xfrm>
        </p:grpSpPr>
        <p:sp>
          <p:nvSpPr>
            <p:cNvPr id="46101" name="TextBox 48"/>
            <p:cNvSpPr txBox="1">
              <a:spLocks noChangeArrowheads="1"/>
            </p:cNvSpPr>
            <p:nvPr/>
          </p:nvSpPr>
          <p:spPr bwMode="auto">
            <a:xfrm>
              <a:off x="2742268" y="601348"/>
              <a:ext cx="3097734"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conclusion on impact </a:t>
              </a:r>
              <a:r>
                <a:rPr lang="en-US" sz="1600" b="1">
                  <a:latin typeface="Arial" charset="0"/>
                  <a:ea typeface="Arial" charset="0"/>
                  <a:cs typeface="Arial" charset="0"/>
                </a:rPr>
                <a:t>reversibility</a:t>
              </a:r>
            </a:p>
          </p:txBody>
        </p:sp>
        <p:sp>
          <p:nvSpPr>
            <p:cNvPr id="50" name="Rectangle 49"/>
            <p:cNvSpPr/>
            <p:nvPr/>
          </p:nvSpPr>
          <p:spPr>
            <a:xfrm>
              <a:off x="2742268" y="597786"/>
              <a:ext cx="3097734" cy="274314"/>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sp>
          <p:nvSpPr>
            <p:cNvPr id="46103" name="TextBox 50"/>
            <p:cNvSpPr txBox="1">
              <a:spLocks noChangeArrowheads="1"/>
            </p:cNvSpPr>
            <p:nvPr/>
          </p:nvSpPr>
          <p:spPr bwMode="auto">
            <a:xfrm>
              <a:off x="232076" y="596598"/>
              <a:ext cx="1455421"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premise</a:t>
              </a:r>
            </a:p>
          </p:txBody>
        </p:sp>
        <p:sp>
          <p:nvSpPr>
            <p:cNvPr id="52" name="Rectangle 51"/>
            <p:cNvSpPr/>
            <p:nvPr/>
          </p:nvSpPr>
          <p:spPr>
            <a:xfrm>
              <a:off x="232076" y="596598"/>
              <a:ext cx="1455421" cy="275502"/>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cxnSp>
          <p:nvCxnSpPr>
            <p:cNvPr id="53" name="Straight Arrow Connector 52"/>
            <p:cNvCxnSpPr/>
            <p:nvPr/>
          </p:nvCxnSpPr>
          <p:spPr>
            <a:xfrm>
              <a:off x="1799632" y="734349"/>
              <a:ext cx="81414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4" name="Right Brace 53"/>
            <p:cNvSpPr/>
            <p:nvPr/>
          </p:nvSpPr>
          <p:spPr>
            <a:xfrm rot="5400000">
              <a:off x="2952320" y="-1811331"/>
              <a:ext cx="167438" cy="560792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07" name="TextBox 54"/>
            <p:cNvSpPr txBox="1">
              <a:spLocks noChangeArrowheads="1"/>
            </p:cNvSpPr>
            <p:nvPr/>
          </p:nvSpPr>
          <p:spPr bwMode="auto">
            <a:xfrm>
              <a:off x="232076" y="1044289"/>
              <a:ext cx="5607926" cy="251751"/>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impact significance factor subcase</a:t>
              </a:r>
            </a:p>
          </p:txBody>
        </p:sp>
      </p:grpSp>
      <p:grpSp>
        <p:nvGrpSpPr>
          <p:cNvPr id="46090" name="Group 55"/>
          <p:cNvGrpSpPr>
            <a:grpSpLocks/>
          </p:cNvGrpSpPr>
          <p:nvPr/>
        </p:nvGrpSpPr>
        <p:grpSpPr bwMode="auto">
          <a:xfrm>
            <a:off x="511175" y="6229350"/>
            <a:ext cx="7621588" cy="935038"/>
            <a:chOff x="232076" y="596598"/>
            <a:chExt cx="5607926" cy="699442"/>
          </a:xfrm>
        </p:grpSpPr>
        <p:sp>
          <p:nvSpPr>
            <p:cNvPr id="46094" name="TextBox 56"/>
            <p:cNvSpPr txBox="1">
              <a:spLocks noChangeArrowheads="1"/>
            </p:cNvSpPr>
            <p:nvPr/>
          </p:nvSpPr>
          <p:spPr bwMode="auto">
            <a:xfrm>
              <a:off x="2742268" y="601348"/>
              <a:ext cx="3097734"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conclusion on impact </a:t>
              </a:r>
              <a:r>
                <a:rPr lang="en-US" sz="1600" b="1">
                  <a:latin typeface="Arial" charset="0"/>
                  <a:ea typeface="Arial" charset="0"/>
                  <a:cs typeface="Arial" charset="0"/>
                </a:rPr>
                <a:t>context</a:t>
              </a:r>
            </a:p>
          </p:txBody>
        </p:sp>
        <p:sp>
          <p:nvSpPr>
            <p:cNvPr id="58" name="Rectangle 57"/>
            <p:cNvSpPr/>
            <p:nvPr/>
          </p:nvSpPr>
          <p:spPr>
            <a:xfrm>
              <a:off x="2742268" y="597786"/>
              <a:ext cx="3097734" cy="274314"/>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sp>
          <p:nvSpPr>
            <p:cNvPr id="46096" name="TextBox 58"/>
            <p:cNvSpPr txBox="1">
              <a:spLocks noChangeArrowheads="1"/>
            </p:cNvSpPr>
            <p:nvPr/>
          </p:nvSpPr>
          <p:spPr bwMode="auto">
            <a:xfrm>
              <a:off x="232076" y="596598"/>
              <a:ext cx="1455421" cy="251752"/>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premise</a:t>
              </a:r>
            </a:p>
          </p:txBody>
        </p:sp>
        <p:sp>
          <p:nvSpPr>
            <p:cNvPr id="60" name="Rectangle 59"/>
            <p:cNvSpPr/>
            <p:nvPr/>
          </p:nvSpPr>
          <p:spPr>
            <a:xfrm>
              <a:off x="232076" y="596598"/>
              <a:ext cx="1455421" cy="275502"/>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defRPr/>
              </a:pPr>
              <a:endParaRPr lang="en-US" sz="1600">
                <a:solidFill>
                  <a:schemeClr val="tx1"/>
                </a:solidFill>
                <a:sym typeface="Gill Sans Light" pitchFamily="-128" charset="0"/>
              </a:endParaRPr>
            </a:p>
          </p:txBody>
        </p:sp>
        <p:cxnSp>
          <p:nvCxnSpPr>
            <p:cNvPr id="61" name="Straight Arrow Connector 60"/>
            <p:cNvCxnSpPr/>
            <p:nvPr/>
          </p:nvCxnSpPr>
          <p:spPr>
            <a:xfrm>
              <a:off x="1799632" y="734349"/>
              <a:ext cx="814148"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2" name="Right Brace 61"/>
            <p:cNvSpPr/>
            <p:nvPr/>
          </p:nvSpPr>
          <p:spPr>
            <a:xfrm rot="5400000">
              <a:off x="2952320" y="-1811331"/>
              <a:ext cx="167438" cy="5607926"/>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sp>
          <p:nvSpPr>
            <p:cNvPr id="46100" name="TextBox 62"/>
            <p:cNvSpPr txBox="1">
              <a:spLocks noChangeArrowheads="1"/>
            </p:cNvSpPr>
            <p:nvPr/>
          </p:nvSpPr>
          <p:spPr bwMode="auto">
            <a:xfrm>
              <a:off x="1807809" y="1044289"/>
              <a:ext cx="2452956" cy="251751"/>
            </a:xfrm>
            <a:prstGeom prst="rect">
              <a:avLst/>
            </a:prstGeom>
            <a:noFill/>
            <a:ln w="9525">
              <a:noFill/>
              <a:miter lim="800000"/>
              <a:headEnd/>
              <a:tailEnd/>
            </a:ln>
          </p:spPr>
          <p:txBody>
            <a:bodyPr>
              <a:prstTxWarp prst="textNoShape">
                <a:avLst/>
              </a:prstTxWarp>
              <a:spAutoFit/>
            </a:bodyPr>
            <a:lstStyle/>
            <a:p>
              <a:pPr algn="ctr"/>
              <a:r>
                <a:rPr lang="en-US" sz="1600">
                  <a:latin typeface="Arial" charset="0"/>
                  <a:ea typeface="Arial" charset="0"/>
                  <a:cs typeface="Arial" charset="0"/>
                </a:rPr>
                <a:t>impact significance factor subcase</a:t>
              </a:r>
            </a:p>
          </p:txBody>
        </p:sp>
      </p:grpSp>
      <p:grpSp>
        <p:nvGrpSpPr>
          <p:cNvPr id="46091" name="Group 63"/>
          <p:cNvGrpSpPr>
            <a:grpSpLocks/>
          </p:cNvGrpSpPr>
          <p:nvPr/>
        </p:nvGrpSpPr>
        <p:grpSpPr bwMode="auto">
          <a:xfrm>
            <a:off x="8374063" y="7156450"/>
            <a:ext cx="4681537" cy="711200"/>
            <a:chOff x="5933405" y="5186666"/>
            <a:chExt cx="3443493" cy="532454"/>
          </a:xfrm>
        </p:grpSpPr>
        <p:sp>
          <p:nvSpPr>
            <p:cNvPr id="46092" name="TextBox 64"/>
            <p:cNvSpPr txBox="1">
              <a:spLocks noChangeArrowheads="1"/>
            </p:cNvSpPr>
            <p:nvPr/>
          </p:nvSpPr>
          <p:spPr bwMode="auto">
            <a:xfrm>
              <a:off x="5933405" y="5444573"/>
              <a:ext cx="3443493" cy="274547"/>
            </a:xfrm>
            <a:prstGeom prst="rect">
              <a:avLst/>
            </a:prstGeom>
            <a:noFill/>
            <a:ln w="9525">
              <a:noFill/>
              <a:miter lim="800000"/>
              <a:headEnd/>
              <a:tailEnd/>
            </a:ln>
          </p:spPr>
          <p:txBody>
            <a:bodyPr>
              <a:prstTxWarp prst="textNoShape">
                <a:avLst/>
              </a:prstTxWarp>
              <a:spAutoFit/>
            </a:bodyPr>
            <a:lstStyle/>
            <a:p>
              <a:pPr algn="ctr"/>
              <a:r>
                <a:rPr lang="en-US" sz="1800" b="1">
                  <a:latin typeface="Arial" charset="0"/>
                  <a:ea typeface="Arial" charset="0"/>
                  <a:cs typeface="Arial" charset="0"/>
                </a:rPr>
                <a:t>impact significance case conclusion</a:t>
              </a:r>
            </a:p>
          </p:txBody>
        </p:sp>
        <p:sp>
          <p:nvSpPr>
            <p:cNvPr id="66" name="Right Brace 65"/>
            <p:cNvSpPr/>
            <p:nvPr/>
          </p:nvSpPr>
          <p:spPr>
            <a:xfrm rot="5400000">
              <a:off x="7467803" y="4016584"/>
              <a:ext cx="325653" cy="2665817"/>
            </a:xfrm>
            <a:prstGeom prst="rightBrace">
              <a:avLst/>
            </a:prstGeom>
            <a:ln>
              <a:solidFill>
                <a:srgbClr val="000000"/>
              </a:solidFill>
            </a:ln>
          </p:spPr>
          <p:style>
            <a:lnRef idx="2">
              <a:schemeClr val="accent1"/>
            </a:lnRef>
            <a:fillRef idx="0">
              <a:schemeClr val="accent1"/>
            </a:fillRef>
            <a:effectRef idx="1">
              <a:schemeClr val="accent1"/>
            </a:effectRef>
            <a:fontRef idx="minor">
              <a:schemeClr val="tx1"/>
            </a:fontRef>
          </p:style>
          <p:txBody>
            <a:bodyPr anchor="ctr">
              <a:prstTxWarp prst="textNoShape">
                <a:avLst/>
              </a:prstTxWarp>
            </a:bodyPr>
            <a:lstStyle/>
            <a:p>
              <a:pPr algn="ctr">
                <a:defRPr/>
              </a:pPr>
              <a:endParaRPr lang="en-US" sz="1600">
                <a:sym typeface="Gill Sans Light" pitchFamily="-128"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p:cNvSpPr>
          <p:nvPr/>
        </p:nvSpPr>
        <p:spPr bwMode="auto">
          <a:xfrm>
            <a:off x="-19050" y="-163513"/>
            <a:ext cx="13042900" cy="2438401"/>
          </a:xfrm>
          <a:prstGeom prst="rect">
            <a:avLst/>
          </a:prstGeom>
          <a:noFill/>
          <a:ln w="12700">
            <a:noFill/>
            <a:miter lim="800000"/>
            <a:headEnd/>
            <a:tailEnd/>
          </a:ln>
        </p:spPr>
        <p:txBody>
          <a:bodyPr lIns="0" tIns="0" rIns="0" bIns="0" anchor="ctr">
            <a:prstTxWarp prst="textNoShape">
              <a:avLst/>
            </a:prstTxWarp>
          </a:bodyPr>
          <a:lstStyle/>
          <a:p>
            <a:pPr algn="ctr">
              <a:buClr>
                <a:srgbClr val="000000"/>
              </a:buClr>
              <a:buSzPct val="80000"/>
            </a:pPr>
            <a:r>
              <a:rPr lang="en-US" sz="6600">
                <a:solidFill>
                  <a:srgbClr val="000000"/>
                </a:solidFill>
                <a:latin typeface="Gill Sans" charset="0"/>
                <a:ea typeface="ＭＳ Ｐゴシック" charset="-128"/>
                <a:cs typeface="ＭＳ Ｐゴシック" charset="-128"/>
              </a:rPr>
              <a:t>Different Kinds of Case: </a:t>
            </a:r>
          </a:p>
          <a:p>
            <a:pPr algn="ctr">
              <a:buClr>
                <a:srgbClr val="000000"/>
              </a:buClr>
              <a:buSzPct val="80000"/>
            </a:pPr>
            <a:r>
              <a:rPr lang="en-US" sz="6600">
                <a:solidFill>
                  <a:srgbClr val="000000"/>
                </a:solidFill>
                <a:latin typeface="Gill Sans" charset="0"/>
                <a:ea typeface="ＭＳ Ｐゴシック" charset="-128"/>
                <a:cs typeface="ＭＳ Ｐゴシック" charset="-128"/>
              </a:rPr>
              <a:t>Fact, Judgment and Policy</a:t>
            </a:r>
          </a:p>
        </p:txBody>
      </p:sp>
      <p:sp>
        <p:nvSpPr>
          <p:cNvPr id="29" name="Rectangle 1"/>
          <p:cNvSpPr>
            <a:spLocks/>
          </p:cNvSpPr>
          <p:nvPr/>
        </p:nvSpPr>
        <p:spPr bwMode="auto">
          <a:xfrm>
            <a:off x="0" y="3886200"/>
            <a:ext cx="12693650" cy="3384550"/>
          </a:xfrm>
          <a:prstGeom prst="rect">
            <a:avLst/>
          </a:prstGeom>
          <a:noFill/>
          <a:ln w="12700">
            <a:noFill/>
            <a:miter lim="800000"/>
            <a:headEnd/>
            <a:tailEnd/>
          </a:ln>
        </p:spPr>
        <p:txBody>
          <a:bodyPr lIns="0" tIns="0" rIns="0" bIns="0" anchor="ctr">
            <a:prstTxWarp prst="textNoShape">
              <a:avLst/>
            </a:prstTxWarp>
          </a:bodyPr>
          <a:lstStyle/>
          <a:p>
            <a:pPr marL="2171700" indent="-571500">
              <a:buClr>
                <a:srgbClr val="000000"/>
              </a:buClr>
              <a:buSzPct val="80000"/>
              <a:buFont typeface="Arial" charset="0"/>
              <a:buChar char="•"/>
            </a:pPr>
            <a:r>
              <a:rPr lang="en-US">
                <a:solidFill>
                  <a:srgbClr val="000000"/>
                </a:solidFill>
                <a:latin typeface="Gill Sans" charset="0"/>
              </a:rPr>
              <a:t>Fact cases are descriptive, empirical or predictive</a:t>
            </a:r>
          </a:p>
          <a:p>
            <a:pPr marL="2171700" indent="-571500">
              <a:buClr>
                <a:srgbClr val="000000"/>
              </a:buClr>
              <a:buSzPct val="80000"/>
              <a:buFont typeface="Arial" charset="0"/>
              <a:buChar char="•"/>
            </a:pPr>
            <a:r>
              <a:rPr lang="en-US">
                <a:solidFill>
                  <a:srgbClr val="000000"/>
                </a:solidFill>
                <a:latin typeface="Gill Sans" charset="0"/>
              </a:rPr>
              <a:t>Judgment cases are evaluative</a:t>
            </a:r>
          </a:p>
          <a:p>
            <a:pPr marL="2171700" indent="-571500">
              <a:buClr>
                <a:srgbClr val="000000"/>
              </a:buClr>
              <a:buSzPct val="80000"/>
              <a:buFont typeface="Arial" charset="0"/>
              <a:buChar char="•"/>
            </a:pPr>
            <a:r>
              <a:rPr lang="en-US">
                <a:solidFill>
                  <a:srgbClr val="000000"/>
                </a:solidFill>
                <a:latin typeface="Gill Sans" charset="0"/>
              </a:rPr>
              <a:t>Policy cases are prescriptions for action</a:t>
            </a:r>
          </a:p>
          <a:p>
            <a:pPr marL="2171700" indent="-571500">
              <a:buClr>
                <a:srgbClr val="000000"/>
              </a:buClr>
              <a:buSzPct val="80000"/>
              <a:buFont typeface="Arial" charset="0"/>
              <a:buChar char="•"/>
            </a:pPr>
            <a:endParaRPr lang="en-US">
              <a:solidFill>
                <a:srgbClr val="000000"/>
              </a:solidFill>
              <a:latin typeface="Gill Sans" charset="0"/>
            </a:endParaRPr>
          </a:p>
          <a:p>
            <a:pPr marL="2171700" indent="-571500">
              <a:buClr>
                <a:srgbClr val="000000"/>
              </a:buClr>
              <a:buSzPct val="80000"/>
              <a:buFont typeface="Arial" charset="0"/>
              <a:buChar char="•"/>
            </a:pPr>
            <a:endParaRPr lang="en-US">
              <a:solidFill>
                <a:srgbClr val="000000"/>
              </a:solidFill>
              <a:latin typeface="Gill Sans" charset="0"/>
            </a:endParaRPr>
          </a:p>
          <a:p>
            <a:pPr marL="2171700" indent="-571500">
              <a:buClr>
                <a:srgbClr val="000000"/>
              </a:buClr>
              <a:buSzPct val="80000"/>
              <a:buFontTx/>
              <a:buChar char="•"/>
            </a:pPr>
            <a:r>
              <a:rPr lang="en-US">
                <a:solidFill>
                  <a:schemeClr val="tx1"/>
                </a:solidFill>
                <a:latin typeface="Gill Sans" charset="0"/>
                <a:ea typeface="ＭＳ Ｐゴシック" charset="-128"/>
                <a:cs typeface="ＭＳ Ｐゴシック" charset="-128"/>
              </a:rPr>
              <a:t>Different kinds of premises and reasoning are required to support each type.</a:t>
            </a:r>
            <a:endParaRPr lang="en-US">
              <a:solidFill>
                <a:srgbClr val="000000"/>
              </a:solidFill>
              <a:latin typeface="Gill Sans" charset="0"/>
            </a:endParaRP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ssolve">
                                      <p:cBhvr>
                                        <p:cTn id="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p:nvPr>
        </p:nvSpPr>
        <p:spPr>
          <a:xfrm>
            <a:off x="0" y="254000"/>
            <a:ext cx="13004800" cy="2438400"/>
          </a:xfrm>
        </p:spPr>
        <p:txBody>
          <a:bodyPr/>
          <a:lstStyle/>
          <a:p>
            <a:pPr eaLnBrk="1" hangingPunct="1"/>
            <a:r>
              <a:rPr lang="en-US" sz="6600">
                <a:solidFill>
                  <a:srgbClr val="000000"/>
                </a:solidFill>
                <a:latin typeface="Gill Sans" charset="0"/>
              </a:rPr>
              <a:t>Argument</a:t>
            </a:r>
            <a:r>
              <a:rPr lang="en-US" sz="6000">
                <a:solidFill>
                  <a:srgbClr val="000000"/>
                </a:solidFill>
                <a:latin typeface="Gill Sans" charset="0"/>
              </a:rPr>
              <a:t> ANALYSIS</a:t>
            </a:r>
            <a:endParaRPr lang="en-US" sz="6000">
              <a:solidFill>
                <a:srgbClr val="000000"/>
              </a:solidFill>
            </a:endParaRPr>
          </a:p>
        </p:txBody>
      </p:sp>
      <p:sp>
        <p:nvSpPr>
          <p:cNvPr id="50178" name="Rectangle 2"/>
          <p:cNvSpPr txBox="1">
            <a:spLocks noChangeArrowheads="1"/>
          </p:cNvSpPr>
          <p:nvPr/>
        </p:nvSpPr>
        <p:spPr bwMode="auto">
          <a:xfrm>
            <a:off x="1524000" y="4038600"/>
            <a:ext cx="10515600" cy="3868738"/>
          </a:xfrm>
          <a:prstGeom prst="rect">
            <a:avLst/>
          </a:prstGeom>
          <a:noFill/>
          <a:ln w="9525">
            <a:noFill/>
            <a:miter lim="800000"/>
            <a:headEnd/>
            <a:tailEnd/>
          </a:ln>
        </p:spPr>
        <p:txBody>
          <a:bodyPr lIns="50800" tIns="50800" rIns="50800" bIns="50800" anchor="ctr">
            <a:prstTxWarp prst="textNoShape">
              <a:avLst/>
            </a:prstTxWarp>
          </a:bodyPr>
          <a:lstStyle/>
          <a:p>
            <a:pPr marL="304800" indent="-304800">
              <a:spcBef>
                <a:spcPts val="3800"/>
              </a:spcBef>
              <a:buClr>
                <a:srgbClr val="000000"/>
              </a:buClr>
              <a:buSzPct val="80000"/>
              <a:buFont typeface="Gill Sans Light" charset="0"/>
              <a:buChar char="•"/>
            </a:pPr>
            <a:r>
              <a:rPr lang="en-US" sz="3600">
                <a:solidFill>
                  <a:srgbClr val="000000"/>
                </a:solidFill>
                <a:latin typeface="Gill Sans" charset="0"/>
              </a:rPr>
              <a:t>Analyzed 33 significance determination cases in 11 assessment reports</a:t>
            </a:r>
          </a:p>
          <a:p>
            <a:pPr marL="304800" indent="-304800">
              <a:spcBef>
                <a:spcPts val="3800"/>
              </a:spcBef>
              <a:buClr>
                <a:srgbClr val="000000"/>
              </a:buClr>
              <a:buSzPct val="80000"/>
              <a:buFont typeface="Gill Sans Light" charset="0"/>
              <a:buChar char="•"/>
            </a:pPr>
            <a:r>
              <a:rPr lang="en-US" sz="3600">
                <a:solidFill>
                  <a:srgbClr val="000000"/>
                </a:solidFill>
                <a:latin typeface="Gill Sans" charset="0"/>
              </a:rPr>
              <a:t>Assessed 41 different elements of each case = 1353 elements assessed</a:t>
            </a:r>
            <a:endParaRPr lang="en-US" sz="36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body" idx="1"/>
          </p:nvPr>
        </p:nvSpPr>
        <p:spPr>
          <a:xfrm>
            <a:off x="381000" y="990600"/>
            <a:ext cx="12268200" cy="1143000"/>
          </a:xfrm>
        </p:spPr>
        <p:txBody>
          <a:bodyPr/>
          <a:lstStyle/>
          <a:p>
            <a:pPr marL="0" indent="0" algn="ctr" eaLnBrk="1" hangingPunct="1">
              <a:lnSpc>
                <a:spcPct val="90000"/>
              </a:lnSpc>
              <a:buClr>
                <a:srgbClr val="000000"/>
              </a:buClr>
              <a:buSzPct val="80000"/>
              <a:buFont typeface="Gill Sans Light" charset="0"/>
              <a:buNone/>
            </a:pPr>
            <a:r>
              <a:rPr lang="en-US" sz="6600">
                <a:solidFill>
                  <a:srgbClr val="000000"/>
                </a:solidFill>
                <a:latin typeface="Gill Sans" charset="0"/>
              </a:rPr>
              <a:t>Analyzed, for each of the 33 significance cases</a:t>
            </a:r>
            <a:endParaRPr lang="en-US" sz="3200" b="1">
              <a:solidFill>
                <a:srgbClr val="000000"/>
              </a:solidFill>
            </a:endParaRPr>
          </a:p>
        </p:txBody>
      </p:sp>
      <p:sp>
        <p:nvSpPr>
          <p:cNvPr id="63490" name="Rectangle 1"/>
          <p:cNvSpPr>
            <a:spLocks noChangeArrowheads="1"/>
          </p:cNvSpPr>
          <p:nvPr/>
        </p:nvSpPr>
        <p:spPr bwMode="auto">
          <a:xfrm>
            <a:off x="525463" y="2609850"/>
            <a:ext cx="11953875" cy="6307138"/>
          </a:xfrm>
          <a:prstGeom prst="rect">
            <a:avLst/>
          </a:prstGeom>
          <a:noFill/>
          <a:ln w="9525">
            <a:noFill/>
            <a:miter lim="800000"/>
            <a:headEnd/>
            <a:tailEnd/>
          </a:ln>
        </p:spPr>
        <p:txBody>
          <a:bodyPr>
            <a:prstTxWarp prst="textNoShape">
              <a:avLst/>
            </a:prstTxWarp>
            <a:spAutoFit/>
          </a:bodyPr>
          <a:lstStyle/>
          <a:p>
            <a:pPr marL="334963" indent="-334963"/>
            <a:r>
              <a:rPr lang="en-US" sz="3200">
                <a:solidFill>
                  <a:srgbClr val="000000"/>
                </a:solidFill>
                <a:latin typeface="Gill Sans" charset="0"/>
              </a:rPr>
              <a:t>1. Is the significance determination method described and is rationale provided to justify the method used?</a:t>
            </a:r>
          </a:p>
          <a:p>
            <a:pPr marL="334963" indent="-334963"/>
            <a:endParaRPr lang="en-US" sz="3200">
              <a:solidFill>
                <a:srgbClr val="000000"/>
              </a:solidFill>
              <a:latin typeface="Gill Sans" charset="0"/>
            </a:endParaRPr>
          </a:p>
          <a:p>
            <a:pPr marL="334963" indent="-334963"/>
            <a:r>
              <a:rPr lang="en-US" sz="3200">
                <a:solidFill>
                  <a:srgbClr val="000000"/>
                </a:solidFill>
                <a:latin typeface="Gill Sans" charset="0"/>
              </a:rPr>
              <a:t>2. Are the intended meanings of key terms explicitly clarified to avoid potential problems with vagueness and/or ambiguity?</a:t>
            </a:r>
          </a:p>
          <a:p>
            <a:pPr marL="334963" indent="-334963"/>
            <a:endParaRPr lang="en-US" sz="3200">
              <a:solidFill>
                <a:srgbClr val="000000"/>
              </a:solidFill>
              <a:latin typeface="Gill Sans" charset="0"/>
            </a:endParaRPr>
          </a:p>
          <a:p>
            <a:pPr marL="334963" indent="-334963"/>
            <a:r>
              <a:rPr lang="en-US" sz="3200">
                <a:solidFill>
                  <a:srgbClr val="000000"/>
                </a:solidFill>
                <a:latin typeface="Gill Sans" charset="0"/>
              </a:rPr>
              <a:t>3. Are premises provided for conclusions?</a:t>
            </a:r>
          </a:p>
          <a:p>
            <a:pPr marL="334963" indent="-334963"/>
            <a:endParaRPr lang="en-US" sz="3200">
              <a:solidFill>
                <a:srgbClr val="000000"/>
              </a:solidFill>
              <a:latin typeface="Gill Sans" charset="0"/>
            </a:endParaRPr>
          </a:p>
          <a:p>
            <a:pPr marL="334963" indent="-334963"/>
            <a:r>
              <a:rPr lang="en-US" sz="3200">
                <a:solidFill>
                  <a:srgbClr val="000000"/>
                </a:solidFill>
                <a:latin typeface="Gill Sans" charset="0"/>
              </a:rPr>
              <a:t>4. Are significance conclusions supported by premises?</a:t>
            </a:r>
          </a:p>
          <a:p>
            <a:pPr marL="334963" indent="-334963"/>
            <a:endParaRPr lang="en-US" sz="800">
              <a:solidFill>
                <a:srgbClr val="000000"/>
              </a:solidFill>
              <a:latin typeface="Gill Sans" charset="0"/>
            </a:endParaRPr>
          </a:p>
          <a:p>
            <a:pPr marL="742950" lvl="1" indent="-285750"/>
            <a:r>
              <a:rPr lang="en-US" sz="3200">
                <a:solidFill>
                  <a:srgbClr val="000000"/>
                </a:solidFill>
                <a:latin typeface="Gill Sans" charset="0"/>
              </a:rPr>
              <a:t>4.1. To what extent are premises acceptable?</a:t>
            </a:r>
          </a:p>
          <a:p>
            <a:pPr marL="334963" indent="-334963"/>
            <a:endParaRPr lang="en-US" sz="800">
              <a:solidFill>
                <a:srgbClr val="000000"/>
              </a:solidFill>
              <a:latin typeface="Gill Sans" charset="0"/>
            </a:endParaRPr>
          </a:p>
          <a:p>
            <a:pPr marL="742950" lvl="1" indent="-285750"/>
            <a:r>
              <a:rPr lang="en-US" sz="3200">
                <a:solidFill>
                  <a:srgbClr val="000000"/>
                </a:solidFill>
                <a:latin typeface="Gill Sans" charset="0"/>
              </a:rPr>
              <a:t>4.2. To what extent are premises relevant?</a:t>
            </a:r>
          </a:p>
          <a:p>
            <a:pPr marL="334963" indent="-334963"/>
            <a:endParaRPr lang="en-US" sz="800">
              <a:solidFill>
                <a:srgbClr val="000000"/>
              </a:solidFill>
              <a:latin typeface="Gill Sans" charset="0"/>
            </a:endParaRPr>
          </a:p>
          <a:p>
            <a:pPr marL="742950" lvl="1" indent="-285750"/>
            <a:r>
              <a:rPr lang="en-US" sz="3200">
                <a:solidFill>
                  <a:srgbClr val="000000"/>
                </a:solidFill>
                <a:latin typeface="Gill Sans" charset="0"/>
              </a:rPr>
              <a:t>4.3. To what extent are premises sufficient?</a:t>
            </a:r>
            <a:endParaRPr lang="en-US" sz="3200">
              <a:solidFill>
                <a:srgbClr val="0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heme/theme1.xml><?xml version="1.0" encoding="utf-8"?>
<a:theme xmlns:a="http://schemas.openxmlformats.org/drawingml/2006/main" name="Title &amp; Subtitle">
  <a:themeElements>
    <a:clrScheme name="">
      <a:dk1>
        <a:srgbClr val="414141"/>
      </a:dk1>
      <a:lt1>
        <a:srgbClr val="FFFFFF"/>
      </a:lt1>
      <a:dk2>
        <a:srgbClr val="000000"/>
      </a:dk2>
      <a:lt2>
        <a:srgbClr val="80808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Subtitle">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414141"/>
            </a:solidFill>
            <a:effectLst/>
            <a:latin typeface="Gill Sans Light" charset="0"/>
            <a:ea typeface="ヒラギノ角ゴ ProN W3" charset="0"/>
            <a:cs typeface="ヒラギノ角ゴ ProN W3" charset="0"/>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414141"/>
            </a:solidFill>
            <a:effectLst/>
            <a:latin typeface="Gill Sans Light" charset="0"/>
            <a:ea typeface="ヒラギノ角ゴ ProN W3" charset="0"/>
            <a:cs typeface="ヒラギノ角ゴ ProN W3" charset="0"/>
            <a:sym typeface="Gill Sans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Custom 3">
      <a:dk1>
        <a:srgbClr val="000000"/>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Bullets">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414141"/>
            </a:solidFill>
            <a:effectLst/>
            <a:latin typeface="Gill Sans Light" charset="0"/>
            <a:ea typeface="ヒラギノ角ゴ ProN W3" charset="0"/>
            <a:cs typeface="ヒラギノ角ゴ ProN W3" charset="0"/>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414141"/>
            </a:solidFill>
            <a:effectLst/>
            <a:latin typeface="Gill Sans Light" charset="0"/>
            <a:ea typeface="ヒラギノ角ゴ ProN W3" charset="0"/>
            <a:cs typeface="ヒラギノ角ゴ ProN W3" charset="0"/>
            <a:sym typeface="Gill Sans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Custom 1">
      <a:dk1>
        <a:srgbClr val="414141"/>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 Top">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414141"/>
            </a:solidFill>
            <a:effectLst/>
            <a:latin typeface="Gill Sans Light" charset="0"/>
            <a:ea typeface="ヒラギノ角ゴ ProN W3" charset="0"/>
            <a:cs typeface="ヒラギノ角ゴ ProN W3" charset="0"/>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414141"/>
            </a:solidFill>
            <a:effectLst/>
            <a:latin typeface="Gill Sans Light" charset="0"/>
            <a:ea typeface="ヒラギノ角ゴ ProN W3" charset="0"/>
            <a:cs typeface="ヒラギノ角ゴ ProN W3" charset="0"/>
            <a:sym typeface="Gill Sans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3">
    <a:dk1>
      <a:srgbClr val="000000"/>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Bullets">
    <a:majorFont>
      <a:latin typeface="Gill Sans Light"/>
      <a:ea typeface="ヒラギノ角ゴ ProN W3"/>
      <a:cs typeface="ヒラギノ角ゴ ProN W3"/>
    </a:majorFont>
    <a:minorFont>
      <a:latin typeface="Gill Sans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1313</TotalTime>
  <Pages>0</Pages>
  <Words>3316</Words>
  <Characters>0</Characters>
  <Application>Microsoft Macintosh PowerPoint</Application>
  <PresentationFormat>Custom</PresentationFormat>
  <Lines>0</Lines>
  <Paragraphs>211</Paragraphs>
  <Slides>17</Slides>
  <Notes>17</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Title &amp; Subtitle</vt:lpstr>
      <vt:lpstr>Title &amp; Bullets</vt:lpstr>
      <vt:lpstr>Title - Top</vt:lpstr>
      <vt:lpstr>Exploring the Use of ‘Argument’  in Impact Assessment</vt:lpstr>
      <vt:lpstr>Project</vt:lpstr>
      <vt:lpstr>PowerPoint Presentation</vt:lpstr>
      <vt:lpstr>PowerPoint Presentation</vt:lpstr>
      <vt:lpstr>A Case is a Complex Argument</vt:lpstr>
      <vt:lpstr>PowerPoint Presentation</vt:lpstr>
      <vt:lpstr>PowerPoint Presentation</vt:lpstr>
      <vt:lpstr>Argument ANALYSIS</vt:lpstr>
      <vt:lpstr>PowerPoint Presentation</vt:lpstr>
      <vt:lpstr>RESULTS</vt:lpstr>
      <vt:lpstr>Result: Meanings</vt:lpstr>
      <vt:lpstr>RESULTS: Significance Conclusions</vt:lpstr>
      <vt:lpstr>RESULTS: Factor Conclusions</vt:lpstr>
      <vt:lpstr>PowerPoint Presentation</vt:lpstr>
      <vt:lpstr>PowerPoint Presentation</vt:lpstr>
      <vt:lpstr>Benefits from Organized Reasoning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Significance Analysis thesis research</dc:title>
  <dc:subject/>
  <dc:creator/>
  <cp:keywords/>
  <dc:description/>
  <cp:lastModifiedBy>Glenn Brown</cp:lastModifiedBy>
  <cp:revision>86</cp:revision>
  <dcterms:modified xsi:type="dcterms:W3CDTF">2017-05-25T00:10:58Z</dcterms:modified>
</cp:coreProperties>
</file>