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0" r:id="rId2"/>
    <p:sldId id="271" r:id="rId3"/>
    <p:sldId id="273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08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-13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28324-DCEC-744E-8624-1D22AF692C7B}" type="datetimeFigureOut">
              <a:rPr lang="en-US" smtClean="0"/>
              <a:t>14/April/17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963AF-08F6-9948-A09E-C6D435D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43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34E6F-8A7F-5F42-9A3B-463BA1CB0A86}" type="datetimeFigureOut">
              <a:rPr lang="en-US" smtClean="0"/>
              <a:t>14/April/17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21383-9724-8C4D-8AB7-3EF5708CC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17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5DC03-F760-9046-9CD2-F7B100D4E4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1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0C7C-2799-DF4C-96E2-EE8B36C5D371}" type="datetimeFigureOut">
              <a:rPr lang="en-US" smtClean="0"/>
              <a:t>14/April/17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A9817-EABC-B94A-8B7C-7905FF29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7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0C7C-2799-DF4C-96E2-EE8B36C5D371}" type="datetimeFigureOut">
              <a:rPr lang="en-US" smtClean="0"/>
              <a:t>14/April/17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A9817-EABC-B94A-8B7C-7905FF29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1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0C7C-2799-DF4C-96E2-EE8B36C5D371}" type="datetimeFigureOut">
              <a:rPr lang="en-US" smtClean="0"/>
              <a:t>14/April/17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A9817-EABC-B94A-8B7C-7905FF29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2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0C7C-2799-DF4C-96E2-EE8B36C5D371}" type="datetimeFigureOut">
              <a:rPr lang="en-US" smtClean="0"/>
              <a:t>14/April/17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A9817-EABC-B94A-8B7C-7905FF29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0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0C7C-2799-DF4C-96E2-EE8B36C5D371}" type="datetimeFigureOut">
              <a:rPr lang="en-US" smtClean="0"/>
              <a:t>14/April/17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A9817-EABC-B94A-8B7C-7905FF29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88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0C7C-2799-DF4C-96E2-EE8B36C5D371}" type="datetimeFigureOut">
              <a:rPr lang="en-US" smtClean="0"/>
              <a:t>14/April/17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A9817-EABC-B94A-8B7C-7905FF29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52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0C7C-2799-DF4C-96E2-EE8B36C5D371}" type="datetimeFigureOut">
              <a:rPr lang="en-US" smtClean="0"/>
              <a:t>14/April/17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A9817-EABC-B94A-8B7C-7905FF29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03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0C7C-2799-DF4C-96E2-EE8B36C5D371}" type="datetimeFigureOut">
              <a:rPr lang="en-US" smtClean="0"/>
              <a:t>14/April/17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A9817-EABC-B94A-8B7C-7905FF29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71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0C7C-2799-DF4C-96E2-EE8B36C5D371}" type="datetimeFigureOut">
              <a:rPr lang="en-US" smtClean="0"/>
              <a:t>14/April/17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A9817-EABC-B94A-8B7C-7905FF29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1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0C7C-2799-DF4C-96E2-EE8B36C5D371}" type="datetimeFigureOut">
              <a:rPr lang="en-US" smtClean="0"/>
              <a:t>14/April/17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A9817-EABC-B94A-8B7C-7905FF29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87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C0C7C-2799-DF4C-96E2-EE8B36C5D371}" type="datetimeFigureOut">
              <a:rPr lang="en-US" smtClean="0"/>
              <a:t>14/April/17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A9817-EABC-B94A-8B7C-7905FF29D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C0C7C-2799-DF4C-96E2-EE8B36C5D371}" type="datetimeFigureOut">
              <a:rPr lang="en-US" smtClean="0"/>
              <a:t>14/April/17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A9817-EABC-B94A-8B7C-7905FF29DBF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" y="0"/>
            <a:ext cx="395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7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WELCOME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3600" dirty="0" smtClean="0"/>
              <a:t>    Adding </a:t>
            </a:r>
            <a:r>
              <a:rPr lang="en-US" sz="3600" dirty="0" smtClean="0"/>
              <a:t>Organized Reasoning to the IA Process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700" dirty="0" smtClean="0"/>
              <a:t>  Lessons </a:t>
            </a:r>
            <a:r>
              <a:rPr lang="en-US" sz="3700" dirty="0" smtClean="0"/>
              <a:t>Learned So Far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165120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613345" cy="900545"/>
          </a:xfrm>
        </p:spPr>
        <p:txBody>
          <a:bodyPr>
            <a:noAutofit/>
          </a:bodyPr>
          <a:lstStyle/>
          <a:p>
            <a:r>
              <a:rPr lang="en-US" dirty="0" smtClean="0"/>
              <a:t>Integration of Thinking and Writing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57516" y="5121187"/>
            <a:ext cx="32004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Steps of composition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8950" y="1507241"/>
            <a:ext cx="2901717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</a:t>
            </a:r>
            <a:r>
              <a:rPr lang="en-US" sz="3200" dirty="0" smtClean="0"/>
              <a:t>teps of thinking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46421" y="2925184"/>
            <a:ext cx="3662563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Process of research</a:t>
            </a:r>
            <a:r>
              <a:rPr lang="en-US" sz="3200" dirty="0"/>
              <a:t> </a:t>
            </a:r>
            <a:r>
              <a:rPr lang="en-US" sz="3200" dirty="0" smtClean="0"/>
              <a:t>&amp; creation that builds the argument &amp; its presentation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3C3CB-140F-9747-97E9-CFD613ECBD0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734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Break Out: </a:t>
            </a:r>
            <a:r>
              <a:rPr lang="en-US" dirty="0"/>
              <a:t>A</a:t>
            </a:r>
            <a:r>
              <a:rPr lang="en-US" dirty="0" smtClean="0"/>
              <a:t>re there common argument types in IA phases?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133184"/>
              </p:ext>
            </p:extLst>
          </p:nvPr>
        </p:nvGraphicFramePr>
        <p:xfrm>
          <a:off x="629031" y="2201816"/>
          <a:ext cx="8385176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2588"/>
                <a:gridCol w="41925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</a:t>
                      </a:r>
                      <a:r>
                        <a:rPr lang="en-US" baseline="0" dirty="0" smtClean="0"/>
                        <a:t> Phase or Step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Common Kind(s) of Argument?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</a:t>
                      </a:r>
                      <a:r>
                        <a:rPr lang="en-US" baseline="0" dirty="0" smtClean="0"/>
                        <a:t> 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Screening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Scoping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Pick VCs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 Description / Studies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Determine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Effects / Impacts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Determine Significance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Mitigation; Restoration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3C3CB-140F-9747-97E9-CFD613ECBD0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627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3C3CB-140F-9747-97E9-CFD613ECBD0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4838" y="274638"/>
            <a:ext cx="8158162" cy="11430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Flowchart to Link OR to IA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6743"/>
            <a:ext cx="9144000" cy="460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78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87785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Introductory Workshops now available</a:t>
            </a:r>
          </a:p>
          <a:p>
            <a:endParaRPr lang="en-US" dirty="0" smtClean="0"/>
          </a:p>
          <a:p>
            <a:r>
              <a:rPr lang="en-US" dirty="0" smtClean="0"/>
              <a:t>Short, medium and long term options for participants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Flowchart, book underway, could expand</a:t>
            </a:r>
          </a:p>
          <a:p>
            <a:endParaRPr lang="en-US" dirty="0"/>
          </a:p>
          <a:p>
            <a:r>
              <a:rPr lang="en-US" dirty="0" smtClean="0"/>
              <a:t>Online Options </a:t>
            </a:r>
          </a:p>
          <a:p>
            <a:pPr lvl="1"/>
            <a:r>
              <a:rPr lang="en-US" dirty="0" smtClean="0"/>
              <a:t>Community of Practice</a:t>
            </a:r>
          </a:p>
          <a:p>
            <a:pPr lvl="1"/>
            <a:r>
              <a:rPr lang="en-US" dirty="0" smtClean="0"/>
              <a:t>Short Courses, Webinars, Meetings</a:t>
            </a:r>
          </a:p>
          <a:p>
            <a:pPr lvl="1"/>
            <a:r>
              <a:rPr lang="en-US" dirty="0" smtClean="0"/>
              <a:t>Other workshops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Open for suggestions!!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61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826466" cy="1610381"/>
          </a:xfrm>
        </p:spPr>
        <p:txBody>
          <a:bodyPr>
            <a:noAutofit/>
          </a:bodyPr>
          <a:lstStyle/>
          <a:p>
            <a:r>
              <a:rPr lang="en-US" sz="3600" dirty="0" smtClean="0"/>
              <a:t>Adding Organized Reasoning to the IA Process</a:t>
            </a:r>
            <a:br>
              <a:rPr lang="en-US" sz="3600" dirty="0" smtClean="0"/>
            </a:br>
            <a:r>
              <a:rPr lang="en-US" sz="3600" dirty="0" smtClean="0"/>
              <a:t>Lessons Learned So Far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6416"/>
            <a:ext cx="8686800" cy="4525963"/>
          </a:xfrm>
        </p:spPr>
        <p:txBody>
          <a:bodyPr/>
          <a:lstStyle/>
          <a:p>
            <a:r>
              <a:rPr lang="en-US" dirty="0" err="1" smtClean="0"/>
              <a:t>Powerpoints</a:t>
            </a:r>
            <a:r>
              <a:rPr lang="en-US" dirty="0" smtClean="0"/>
              <a:t> from IAIA 2017</a:t>
            </a:r>
          </a:p>
          <a:p>
            <a:endParaRPr lang="en-US" sz="1200" dirty="0" smtClean="0"/>
          </a:p>
          <a:p>
            <a:r>
              <a:rPr lang="en-US" dirty="0" smtClean="0"/>
              <a:t>Video from Reykjavik 2017</a:t>
            </a:r>
          </a:p>
          <a:p>
            <a:endParaRPr lang="en-US" sz="1200" dirty="0" smtClean="0"/>
          </a:p>
          <a:p>
            <a:r>
              <a:rPr lang="en-US" dirty="0" smtClean="0"/>
              <a:t>Paper and poster from IAIA 2016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3700" dirty="0" smtClean="0"/>
              <a:t>Downloadable at       www.glennbrown.ca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101805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4138"/>
            <a:ext cx="8229600" cy="1143000"/>
          </a:xfrm>
        </p:spPr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44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588" y="239183"/>
            <a:ext cx="7772400" cy="288607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latin typeface="Gill Sans"/>
                <a:ea typeface="+mj-ea"/>
                <a:cs typeface="+mj-cs"/>
              </a:rPr>
              <a:t>Using Organized Reasoning to Improve Environmental Assessment</a:t>
            </a:r>
            <a:br>
              <a:rPr lang="en-US" dirty="0" smtClean="0">
                <a:latin typeface="Gill Sans"/>
                <a:ea typeface="+mj-ea"/>
                <a:cs typeface="+mj-cs"/>
              </a:rPr>
            </a:br>
            <a:r>
              <a:rPr lang="en-US" dirty="0">
                <a:latin typeface="Gill Sans"/>
                <a:ea typeface="+mj-ea"/>
                <a:cs typeface="+mj-cs"/>
              </a:rPr>
              <a:t/>
            </a:r>
            <a:br>
              <a:rPr lang="en-US" dirty="0">
                <a:latin typeface="Gill Sans"/>
                <a:ea typeface="+mj-ea"/>
                <a:cs typeface="+mj-cs"/>
              </a:rPr>
            </a:br>
            <a:r>
              <a:rPr lang="en-US" dirty="0" smtClean="0">
                <a:latin typeface="Gill Sans"/>
                <a:ea typeface="+mj-ea"/>
                <a:cs typeface="+mj-cs"/>
              </a:rPr>
              <a:t>An Introduction</a:t>
            </a:r>
            <a:endParaRPr lang="en-US" dirty="0">
              <a:latin typeface="Gill Sans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0588" y="4686299"/>
            <a:ext cx="6400800" cy="1985433"/>
          </a:xfrm>
        </p:spPr>
        <p:txBody>
          <a:bodyPr rtlCol="0">
            <a:normAutofit fontScale="92500" lnSpcReduction="10000"/>
          </a:bodyPr>
          <a:lstStyle/>
          <a:p>
            <a:pPr algn="l" fontAlgn="auto">
              <a:spcAft>
                <a:spcPts val="0"/>
              </a:spcAft>
              <a:buFont typeface="Arial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IAIA 2017</a:t>
            </a:r>
            <a:endParaRPr lang="en-US" sz="2400" dirty="0">
              <a:solidFill>
                <a:schemeClr val="tx1"/>
              </a:solidFill>
              <a:ea typeface="+mn-ea"/>
              <a:cs typeface="+mn-cs"/>
            </a:endParaRPr>
          </a:p>
          <a:p>
            <a:pPr algn="l" fontAlgn="auto">
              <a:spcAft>
                <a:spcPts val="0"/>
              </a:spcAft>
              <a:buFont typeface="Arial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ea typeface="+mn-ea"/>
                <a:cs typeface="+mn-cs"/>
              </a:rPr>
              <a:t>Montreal</a:t>
            </a:r>
            <a:endParaRPr lang="en-US" sz="2400" dirty="0">
              <a:solidFill>
                <a:schemeClr val="tx1"/>
              </a:solidFill>
              <a:ea typeface="+mn-ea"/>
              <a:cs typeface="+mn-cs"/>
            </a:endParaRPr>
          </a:p>
          <a:p>
            <a:pPr algn="l" fontAlgn="auto">
              <a:spcAft>
                <a:spcPts val="0"/>
              </a:spcAft>
              <a:buFont typeface="Arial"/>
              <a:buNone/>
              <a:defRPr/>
            </a:pPr>
            <a:endParaRPr lang="en-US" sz="24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algn="l" fontAlgn="auto">
              <a:spcAft>
                <a:spcPts val="0"/>
              </a:spcAft>
              <a:buFont typeface="Arial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ea typeface="+mn-ea"/>
                <a:cs typeface="+mn-cs"/>
              </a:rPr>
              <a:t>Glenn Brown</a:t>
            </a:r>
          </a:p>
          <a:p>
            <a:pPr algn="l" fontAlgn="auto">
              <a:spcAft>
                <a:spcPts val="0"/>
              </a:spcAft>
              <a:buFont typeface="Arial"/>
              <a:buNone/>
              <a:defRPr/>
            </a:pPr>
            <a:r>
              <a:rPr lang="en-US" sz="2400" dirty="0" err="1" smtClean="0">
                <a:solidFill>
                  <a:schemeClr val="tx1"/>
                </a:solidFill>
                <a:ea typeface="+mn-ea"/>
                <a:cs typeface="+mn-cs"/>
              </a:rPr>
              <a:t>glenn.brown@telus.net</a:t>
            </a:r>
            <a:endParaRPr lang="en-US" sz="2400" dirty="0" smtClean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867" y="1828800"/>
            <a:ext cx="4030133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14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OR Workshop is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Organized Reasoning is a synthesis of ideas from various places</a:t>
            </a:r>
          </a:p>
          <a:p>
            <a:endParaRPr lang="en-US" dirty="0"/>
          </a:p>
          <a:p>
            <a:r>
              <a:rPr lang="en-US" dirty="0" smtClean="0"/>
              <a:t>At first a university course for master’s students, key ideas have been condensed to a workshop targeted for IA practitioners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442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What is an Argument?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alibri" charset="0"/>
              </a:rPr>
              <a:t>An argument involves:</a:t>
            </a:r>
          </a:p>
          <a:p>
            <a:pPr lvl="1"/>
            <a:r>
              <a:rPr lang="en-US" dirty="0">
                <a:latin typeface="Calibri" charset="0"/>
              </a:rPr>
              <a:t>A set of reasons</a:t>
            </a:r>
          </a:p>
          <a:p>
            <a:pPr lvl="1"/>
            <a:r>
              <a:rPr lang="en-US" dirty="0">
                <a:latin typeface="Calibri" charset="0"/>
              </a:rPr>
              <a:t>Leading to a conclusion</a:t>
            </a:r>
          </a:p>
          <a:p>
            <a:pPr lvl="1"/>
            <a:r>
              <a:rPr lang="en-US" dirty="0">
                <a:latin typeface="Calibri" charset="0"/>
              </a:rPr>
              <a:t>Intended for a particular audience</a:t>
            </a:r>
          </a:p>
          <a:p>
            <a:pPr>
              <a:buFontTx/>
              <a:buNone/>
            </a:pPr>
            <a:endParaRPr lang="en-US" sz="2300" dirty="0" smtClean="0">
              <a:latin typeface="Calibri" charset="0"/>
            </a:endParaRPr>
          </a:p>
          <a:p>
            <a:pPr>
              <a:buFontTx/>
              <a:buNone/>
            </a:pPr>
            <a:r>
              <a:rPr lang="en-US" sz="2300" dirty="0" smtClean="0">
                <a:latin typeface="Calibri" charset="0"/>
              </a:rPr>
              <a:t>Offering</a:t>
            </a:r>
            <a:r>
              <a:rPr lang="en-US" sz="2300" b="1" dirty="0" smtClean="0">
                <a:latin typeface="Calibri" charset="0"/>
              </a:rPr>
              <a:t> </a:t>
            </a:r>
            <a:r>
              <a:rPr lang="en-US" sz="2300" b="1" dirty="0">
                <a:latin typeface="Calibri" charset="0"/>
              </a:rPr>
              <a:t>Reasons </a:t>
            </a:r>
            <a:r>
              <a:rPr lang="en-US" sz="2300" dirty="0">
                <a:latin typeface="Calibri" charset="0"/>
              </a:rPr>
              <a:t>leading to a </a:t>
            </a:r>
            <a:r>
              <a:rPr lang="en-US" sz="2300" b="1" dirty="0">
                <a:latin typeface="Calibri" charset="0"/>
              </a:rPr>
              <a:t>Conclusion</a:t>
            </a:r>
            <a:r>
              <a:rPr lang="en-US" sz="2300" dirty="0">
                <a:latin typeface="Calibri" charset="0"/>
              </a:rPr>
              <a:t> for an </a:t>
            </a:r>
            <a:r>
              <a:rPr lang="en-US" sz="2300" b="1" dirty="0">
                <a:latin typeface="Calibri" charset="0"/>
              </a:rPr>
              <a:t>Audience</a:t>
            </a:r>
          </a:p>
          <a:p>
            <a:pPr>
              <a:buFontTx/>
              <a:buNone/>
            </a:pPr>
            <a:endParaRPr lang="en-US" sz="2300" b="1" dirty="0">
              <a:latin typeface="Calibri" charset="0"/>
            </a:endParaRPr>
          </a:p>
          <a:p>
            <a:pPr>
              <a:buFontTx/>
              <a:buNone/>
            </a:pPr>
            <a:endParaRPr lang="en-US" sz="2300" b="1" dirty="0">
              <a:latin typeface="Calibri" charset="0"/>
            </a:endParaRPr>
          </a:p>
          <a:p>
            <a:pPr>
              <a:buFontTx/>
              <a:buNone/>
            </a:pPr>
            <a:r>
              <a:rPr lang="en-US" sz="2300" b="1" dirty="0">
                <a:latin typeface="Calibri" charset="0"/>
              </a:rPr>
              <a:t>                                The argument                             must be</a:t>
            </a:r>
          </a:p>
          <a:p>
            <a:pPr>
              <a:buFontTx/>
              <a:buNone/>
            </a:pPr>
            <a:r>
              <a:rPr lang="en-US" sz="2300" b="1" dirty="0">
                <a:latin typeface="Calibri" charset="0"/>
              </a:rPr>
              <a:t>													 presented to</a:t>
            </a:r>
          </a:p>
          <a:p>
            <a:pPr marL="457200" lvl="1" indent="0">
              <a:buNone/>
            </a:pPr>
            <a:endParaRPr lang="en-US" dirty="0" smtClean="0">
              <a:latin typeface="Calibri" charset="0"/>
            </a:endParaRPr>
          </a:p>
          <a:p>
            <a:pPr marL="457200" lvl="1" indent="0">
              <a:buNone/>
            </a:pPr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417E0D-51E6-DF44-9FC8-4777B119D186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AutoShape 4"/>
          <p:cNvSpPr>
            <a:spLocks/>
          </p:cNvSpPr>
          <p:nvPr/>
        </p:nvSpPr>
        <p:spPr bwMode="auto">
          <a:xfrm rot="16200000">
            <a:off x="3416300" y="2908297"/>
            <a:ext cx="381000" cy="3810000"/>
          </a:xfrm>
          <a:prstGeom prst="leftBracket">
            <a:avLst>
              <a:gd name="adj" fmla="val 9291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" name="AutoShape 4"/>
          <p:cNvSpPr>
            <a:spLocks/>
          </p:cNvSpPr>
          <p:nvPr/>
        </p:nvSpPr>
        <p:spPr bwMode="auto">
          <a:xfrm rot="16200000">
            <a:off x="6759624" y="4035247"/>
            <a:ext cx="381001" cy="1556099"/>
          </a:xfrm>
          <a:prstGeom prst="leftBracket">
            <a:avLst>
              <a:gd name="adj" fmla="val 9291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87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At base: clarity and completeness of thinking and communication</a:t>
            </a:r>
          </a:p>
          <a:p>
            <a:endParaRPr lang="en-US" dirty="0" smtClean="0"/>
          </a:p>
          <a:p>
            <a:r>
              <a:rPr lang="en-US" dirty="0"/>
              <a:t>Target: fair, careful, thoughtful presentation of </a:t>
            </a:r>
            <a:r>
              <a:rPr lang="en-US"/>
              <a:t>reasoning </a:t>
            </a:r>
            <a:r>
              <a:rPr lang="en-US" smtClean="0"/>
              <a:t>to </a:t>
            </a:r>
            <a:r>
              <a:rPr lang="en-US" dirty="0"/>
              <a:t>bring audience to agreement (or at least understanding)</a:t>
            </a:r>
          </a:p>
          <a:p>
            <a:endParaRPr lang="en-US" dirty="0" smtClean="0"/>
          </a:p>
          <a:p>
            <a:r>
              <a:rPr lang="en-US" dirty="0" smtClean="0"/>
              <a:t>Practically: faster and cheaper (internally), more effective and transparent (externally) and reduce risk for all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281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3C3CB-140F-9747-97E9-CFD613ECBD0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51200" y="1794933"/>
            <a:ext cx="2404533" cy="1077218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Organized Reasoning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251200" y="4250266"/>
            <a:ext cx="2404533" cy="1077218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Structured Presentation</a:t>
            </a:r>
            <a:endParaRPr lang="en-US" sz="32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318000" y="3132667"/>
            <a:ext cx="16933" cy="81280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434666" y="1794933"/>
            <a:ext cx="1794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Create your Argument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553200" y="4301066"/>
            <a:ext cx="2133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Package your Argument for your Audience</a:t>
            </a:r>
            <a:endParaRPr lang="en-US" sz="24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4838" y="156105"/>
            <a:ext cx="815816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So, Where Now?</a:t>
            </a:r>
            <a:br>
              <a:rPr lang="en-US" dirty="0" smtClean="0"/>
            </a:br>
            <a:r>
              <a:rPr lang="en-US" dirty="0"/>
              <a:t>A</a:t>
            </a:r>
            <a:r>
              <a:rPr lang="en-US" dirty="0" smtClean="0"/>
              <a:t> Big Picture of Professional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467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838" y="274637"/>
            <a:ext cx="8539162" cy="11477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 Focus on Structure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838" y="1600200"/>
            <a:ext cx="8158162" cy="4986867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Logical Structure</a:t>
            </a:r>
          </a:p>
          <a:p>
            <a:pPr lvl="1"/>
            <a:r>
              <a:rPr lang="en-US" dirty="0" smtClean="0">
                <a:latin typeface="Calibri" charset="0"/>
              </a:rPr>
              <a:t>the way reasons support conclusions</a:t>
            </a:r>
          </a:p>
          <a:p>
            <a:pPr lvl="1"/>
            <a:r>
              <a:rPr lang="en-US" dirty="0" smtClean="0">
                <a:latin typeface="Calibri" charset="0"/>
              </a:rPr>
              <a:t> e.g. </a:t>
            </a:r>
            <a:r>
              <a:rPr lang="en-US" dirty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R1 </a:t>
            </a:r>
            <a:r>
              <a:rPr lang="en-US" dirty="0">
                <a:latin typeface="Calibri" charset="0"/>
              </a:rPr>
              <a:t>+ R2 </a:t>
            </a:r>
            <a:r>
              <a:rPr lang="en-US" sz="2000" dirty="0">
                <a:latin typeface="Calibri" charset="0"/>
                <a:sym typeface="Wingdings" charset="0"/>
              </a:rPr>
              <a:t></a:t>
            </a:r>
            <a:r>
              <a:rPr lang="en-US" dirty="0">
                <a:latin typeface="Calibri" charset="0"/>
                <a:sym typeface="Wingdings" charset="0"/>
              </a:rPr>
              <a:t> </a:t>
            </a:r>
            <a:r>
              <a:rPr lang="en-US" dirty="0" smtClean="0">
                <a:latin typeface="Calibri" charset="0"/>
                <a:sym typeface="Wingdings" charset="0"/>
              </a:rPr>
              <a:t>C. </a:t>
            </a:r>
          </a:p>
          <a:p>
            <a:pPr lvl="1"/>
            <a:r>
              <a:rPr lang="en-US" dirty="0" smtClean="0">
                <a:latin typeface="Calibri" charset="0"/>
                <a:sym typeface="Wingdings" charset="0"/>
              </a:rPr>
              <a:t>Creating the logical structure of  arguments is ‘Organized </a:t>
            </a:r>
            <a:r>
              <a:rPr lang="en-US" dirty="0">
                <a:latin typeface="Calibri" charset="0"/>
                <a:sym typeface="Wingdings" charset="0"/>
              </a:rPr>
              <a:t>R</a:t>
            </a:r>
            <a:r>
              <a:rPr lang="en-US" dirty="0" smtClean="0">
                <a:latin typeface="Calibri" charset="0"/>
                <a:sym typeface="Wingdings" charset="0"/>
              </a:rPr>
              <a:t>easoning’</a:t>
            </a:r>
          </a:p>
          <a:p>
            <a:pPr lvl="1"/>
            <a:endParaRPr lang="en-US" dirty="0">
              <a:latin typeface="Calibri" charset="0"/>
              <a:sym typeface="Wingdings" charset="0"/>
            </a:endParaRPr>
          </a:p>
          <a:p>
            <a:r>
              <a:rPr lang="en-US" dirty="0" smtClean="0">
                <a:latin typeface="Calibri" charset="0"/>
              </a:rPr>
              <a:t>Presentation Structure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 smtClean="0">
                <a:latin typeface="Calibri" charset="0"/>
              </a:rPr>
              <a:t>the way reasons and conclusions are presented to the audience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3C3CB-140F-9747-97E9-CFD613ECBD0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95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2267"/>
            <a:ext cx="7846640" cy="708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Foundations of Organized Reasoning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95736" y="2564904"/>
            <a:ext cx="2134757" cy="107721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Words &amp; Meaning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3789040"/>
            <a:ext cx="426429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Hierarchy, Evidence and Complex Arguments</a:t>
            </a:r>
            <a:r>
              <a:rPr lang="en-US" sz="3200" b="1" dirty="0" smtClean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20072" y="4941168"/>
            <a:ext cx="3437467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Strong Arguments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1371732"/>
            <a:ext cx="2692847" cy="107721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Basic Features of Argument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85667" y="4382722"/>
            <a:ext cx="2131373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Analyzing Arguments</a:t>
            </a:r>
            <a:r>
              <a:rPr lang="en-US" sz="3200" b="1" dirty="0" smtClean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06096" y="5642919"/>
            <a:ext cx="5984099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Argument Types</a:t>
            </a:r>
          </a:p>
          <a:p>
            <a:r>
              <a:rPr lang="en-US" sz="3200" dirty="0" smtClean="0"/>
              <a:t>Fact, Evaluation,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3337420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613345" cy="1071562"/>
          </a:xfrm>
        </p:spPr>
        <p:txBody>
          <a:bodyPr>
            <a:noAutofit/>
          </a:bodyPr>
          <a:lstStyle/>
          <a:p>
            <a:r>
              <a:rPr lang="en-US" dirty="0" smtClean="0"/>
              <a:t>Structured  Presentation: </a:t>
            </a:r>
            <a:br>
              <a:rPr lang="en-US" dirty="0" smtClean="0"/>
            </a:br>
            <a:r>
              <a:rPr lang="en-US" dirty="0" smtClean="0"/>
              <a:t>Three Toolsets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37200" y="4987502"/>
            <a:ext cx="32004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Macrostructure</a:t>
            </a:r>
          </a:p>
          <a:p>
            <a:pPr algn="ctr"/>
            <a:r>
              <a:rPr lang="en-US" sz="2800" dirty="0" smtClean="0"/>
              <a:t>(Within longer text)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8950" y="1539018"/>
            <a:ext cx="2901717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Strategic </a:t>
            </a:r>
            <a:r>
              <a:rPr lang="en-US" sz="3200" dirty="0"/>
              <a:t>&amp;</a:t>
            </a:r>
            <a:r>
              <a:rPr lang="en-US" sz="3200" dirty="0" smtClean="0"/>
              <a:t> Tactical Choices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58533" y="3352974"/>
            <a:ext cx="323655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Microstructure</a:t>
            </a:r>
            <a:endParaRPr lang="en-US" sz="3200" dirty="0"/>
          </a:p>
          <a:p>
            <a:pPr algn="ctr"/>
            <a:r>
              <a:rPr lang="en-US" sz="2800" dirty="0" smtClean="0"/>
              <a:t>(Within short text)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3C3CB-140F-9747-97E9-CFD613ECBD0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41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3498</TotalTime>
  <Words>415</Words>
  <Application>Microsoft Macintosh PowerPoint</Application>
  <PresentationFormat>On-screen Show (4:3)</PresentationFormat>
  <Paragraphs>106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 WELCOME!</vt:lpstr>
      <vt:lpstr>Using Organized Reasoning to Improve Environmental Assessment  An Introduction</vt:lpstr>
      <vt:lpstr>What the OR Workshop is About</vt:lpstr>
      <vt:lpstr>What is an Argument?</vt:lpstr>
      <vt:lpstr>Goals</vt:lpstr>
      <vt:lpstr>So, Where Now? A Big Picture of Professional Tools</vt:lpstr>
      <vt:lpstr>A Focus on Structure</vt:lpstr>
      <vt:lpstr>Foundations of Organized Reasoning</vt:lpstr>
      <vt:lpstr>Structured  Presentation:  Three Toolsets</vt:lpstr>
      <vt:lpstr>Integration of Thinking and Writing </vt:lpstr>
      <vt:lpstr>Break Out: Are there common argument types in IA phases?</vt:lpstr>
      <vt:lpstr>A Flowchart to Link OR to IA</vt:lpstr>
      <vt:lpstr>What Next?</vt:lpstr>
      <vt:lpstr>Adding Organized Reasoning to the IA Process Lessons Learned So Far</vt:lpstr>
      <vt:lpstr>The End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Brown</dc:creator>
  <cp:lastModifiedBy>Glenn Brown</cp:lastModifiedBy>
  <cp:revision>86</cp:revision>
  <cp:lastPrinted>2016-03-01T06:03:40Z</cp:lastPrinted>
  <dcterms:created xsi:type="dcterms:W3CDTF">2016-02-29T03:18:14Z</dcterms:created>
  <dcterms:modified xsi:type="dcterms:W3CDTF">2017-04-14T18:55:03Z</dcterms:modified>
</cp:coreProperties>
</file>